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472" r:id="rId2"/>
    <p:sldId id="335" r:id="rId3"/>
    <p:sldId id="475" r:id="rId4"/>
    <p:sldId id="476" r:id="rId5"/>
    <p:sldId id="477" r:id="rId6"/>
    <p:sldId id="478" r:id="rId7"/>
    <p:sldId id="479" r:id="rId8"/>
    <p:sldId id="481" r:id="rId9"/>
    <p:sldId id="504" r:id="rId10"/>
    <p:sldId id="483" r:id="rId11"/>
    <p:sldId id="484" r:id="rId12"/>
    <p:sldId id="494" r:id="rId13"/>
    <p:sldId id="486" r:id="rId14"/>
    <p:sldId id="488" r:id="rId15"/>
    <p:sldId id="501" r:id="rId16"/>
    <p:sldId id="489" r:id="rId17"/>
    <p:sldId id="502" r:id="rId18"/>
    <p:sldId id="490" r:id="rId19"/>
    <p:sldId id="503" r:id="rId20"/>
    <p:sldId id="491" r:id="rId21"/>
    <p:sldId id="492" r:id="rId22"/>
    <p:sldId id="493" r:id="rId23"/>
    <p:sldId id="496" r:id="rId24"/>
    <p:sldId id="497" r:id="rId25"/>
    <p:sldId id="498" r:id="rId26"/>
    <p:sldId id="500" r:id="rId27"/>
    <p:sldId id="499" r:id="rId28"/>
    <p:sldId id="485" r:id="rId29"/>
    <p:sldId id="332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C2E"/>
    <a:srgbClr val="395C7F"/>
    <a:srgbClr val="EEEEEE"/>
    <a:srgbClr val="E1E0DF"/>
    <a:srgbClr val="FFFFFF"/>
    <a:srgbClr val="EAE9E9"/>
    <a:srgbClr val="D3D1D0"/>
    <a:srgbClr val="DE6A10"/>
    <a:srgbClr val="F4F5F7"/>
    <a:srgbClr val="FE7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29" autoAdjust="0"/>
  </p:normalViewPr>
  <p:slideViewPr>
    <p:cSldViewPr snapToGrid="0" snapToObjects="1">
      <p:cViewPr varScale="1">
        <p:scale>
          <a:sx n="36" d="100"/>
          <a:sy n="36" d="100"/>
        </p:scale>
        <p:origin x="-498" y="-9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78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06318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 algn="ctr"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21166238" y="845083"/>
            <a:ext cx="271267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0694733" y="810683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1749915" y="819734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2222494" y="849174"/>
            <a:ext cx="288515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077405" y="1371248"/>
            <a:ext cx="1636515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255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291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9327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3363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399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255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5291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9327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3363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399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2517-AE24-405A-9900-CA726D41564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3036465" y="762695"/>
            <a:ext cx="607907" cy="692497"/>
          </a:xfrm>
        </p:spPr>
        <p:txBody>
          <a:bodyPr/>
          <a:lstStyle/>
          <a:p>
            <a:fld id="{6568E4B4-EAE1-400E-8101-E06E739548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21166238" y="845083"/>
            <a:ext cx="271267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694733" y="810683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21749915" y="819734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22222494" y="849174"/>
            <a:ext cx="288515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l">
              <a:defRPr sz="2000" cap="all" spc="400">
                <a:solidFill>
                  <a:srgbClr val="393941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Shape 9"/>
          <p:cNvSpPr/>
          <p:nvPr/>
        </p:nvSpPr>
        <p:spPr>
          <a:xfrm>
            <a:off x="23077405" y="1371248"/>
            <a:ext cx="1636515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9pPr>
    </p:titleStyle>
    <p:bodyStyle>
      <a:lvl1pPr marL="0" marR="0" indent="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228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457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685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9144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11430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g"/><Relationship Id="rId2" Type="http://schemas.openxmlformats.org/officeDocument/2006/relationships/image" Target="../media/image16.png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jp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726940" y="9514840"/>
            <a:ext cx="15112365" cy="4025900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Autofit/>
          </a:bodyPr>
          <a:lstStyle>
            <a:lvl1pPr algn="ctr">
              <a:lnSpc>
                <a:spcPct val="80000"/>
              </a:lnSpc>
              <a:defRPr sz="15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8800" dirty="0">
                <a:latin typeface="맑은 고딕" panose="020B0503020000020004" charset="-127"/>
                <a:ea typeface="맑은 고딕" panose="020B0503020000020004" charset="-127"/>
              </a:rPr>
              <a:t>Bigdata 3</a:t>
            </a:r>
            <a:r>
              <a:rPr lang="ko-KR" altLang="en-US" sz="8800" dirty="0">
                <a:latin typeface="맑은 고딕" panose="020B0503020000020004" charset="-127"/>
                <a:ea typeface="맑은 고딕" panose="020B0503020000020004" charset="-127"/>
              </a:rPr>
              <a:t>기 </a:t>
            </a:r>
            <a:r>
              <a:rPr lang="en-US" altLang="ko-KR" sz="8800" dirty="0">
                <a:latin typeface="맑은 고딕" panose="020B0503020000020004" charset="-127"/>
                <a:ea typeface="맑은 고딕" panose="020B0503020000020004" charset="-127"/>
              </a:rPr>
              <a:t>Web </a:t>
            </a:r>
            <a:r>
              <a:rPr lang="ko-KR" altLang="en-US" sz="8800" dirty="0">
                <a:latin typeface="맑은 고딕" panose="020B0503020000020004" charset="-127"/>
                <a:ea typeface="맑은 고딕" panose="020B0503020000020004" charset="-127"/>
              </a:rPr>
              <a:t>개발</a:t>
            </a:r>
          </a:p>
        </p:txBody>
      </p:sp>
      <p:pic>
        <p:nvPicPr>
          <p:cNvPr id="7" name="그림 6" descr="C:\Users\higas\Desktop\project-design\images\olu-eletu-13086.jpgolu-eletu-1308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17440" y="379095"/>
            <a:ext cx="14921865" cy="91357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5765800" y="4192270"/>
            <a:ext cx="12851765" cy="2562860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9600" dirty="0"/>
              <a:t>4</a:t>
            </a:r>
            <a:r>
              <a:rPr lang="en-US" sz="9600" dirty="0" smtClean="0"/>
              <a:t>. </a:t>
            </a:r>
            <a:r>
              <a:rPr lang="ko-KR" altLang="en-US" sz="9600" dirty="0" smtClean="0"/>
              <a:t>사용기</a:t>
            </a:r>
            <a:r>
              <a:rPr lang="ko-KR" altLang="en-US" sz="9600" dirty="0"/>
              <a:t>술</a:t>
            </a:r>
            <a:r>
              <a:rPr lang="en-US" sz="9600" dirty="0" smtClean="0"/>
              <a:t> </a:t>
            </a:r>
            <a:endParaRPr lang="ko-KR" altLang="en-US" sz="9600" dirty="0"/>
          </a:p>
        </p:txBody>
      </p:sp>
      <p:sp>
        <p:nvSpPr>
          <p:cNvPr id="119" name="Shape 119"/>
          <p:cNvSpPr/>
          <p:nvPr/>
        </p:nvSpPr>
        <p:spPr>
          <a:xfrm>
            <a:off x="6401351" y="6020639"/>
            <a:ext cx="11581297" cy="3623193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768715" y="5314702"/>
            <a:ext cx="6795135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8768715" y="9928225"/>
            <a:ext cx="7106285" cy="1312545"/>
            <a:chOff x="0" y="0"/>
            <a:chExt cx="3082561" cy="790599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7690" y="288968"/>
              <a:ext cx="2452583" cy="21266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/>
                <a:t>BIGDATA3</a:t>
              </a:r>
              <a:r>
                <a:t>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432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2" name="Shape 153"/>
          <p:cNvSpPr/>
          <p:nvPr/>
        </p:nvSpPr>
        <p:spPr>
          <a:xfrm>
            <a:off x="1143000" y="2590800"/>
            <a:ext cx="8077200" cy="5734049"/>
          </a:xfrm>
          <a:prstGeom prst="rect">
            <a:avLst/>
          </a:prstGeom>
          <a:noFill/>
          <a:ln w="50800" cap="flat">
            <a:solidFill>
              <a:schemeClr val="bg2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226"/>
          <p:cNvSpPr/>
          <p:nvPr/>
        </p:nvSpPr>
        <p:spPr>
          <a:xfrm>
            <a:off x="4667250" y="730662"/>
            <a:ext cx="15487649" cy="1484766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   </a:t>
            </a:r>
            <a:r>
              <a:rPr lang="ko-KR" altLang="en-US" sz="6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 </a:t>
            </a:r>
            <a:r>
              <a:rPr lang="en-US" altLang="ko-KR" sz="6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OS</a:t>
            </a:r>
            <a:r>
              <a:rPr lang="ko-KR" altLang="en-US" sz="6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및 관련도구 </a:t>
            </a:r>
            <a:r>
              <a:rPr lang="en-US" altLang="ko-KR" sz="6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&amp; DB</a:t>
            </a:r>
            <a:endParaRPr sz="66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97" name="Shape 153"/>
          <p:cNvSpPr/>
          <p:nvPr/>
        </p:nvSpPr>
        <p:spPr>
          <a:xfrm>
            <a:off x="10058399" y="2590800"/>
            <a:ext cx="13163551" cy="5734050"/>
          </a:xfrm>
          <a:prstGeom prst="rect">
            <a:avLst/>
          </a:prstGeom>
          <a:noFill/>
          <a:ln w="50800" cap="flat">
            <a:solidFill>
              <a:schemeClr val="bg2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52" y="3504046"/>
            <a:ext cx="7644298" cy="4477904"/>
          </a:xfrm>
          <a:prstGeom prst="rect">
            <a:avLst/>
          </a:prstGeom>
        </p:spPr>
      </p:pic>
      <p:sp>
        <p:nvSpPr>
          <p:cNvPr id="24" name="텍스트 상자 36"/>
          <p:cNvSpPr txBox="1"/>
          <p:nvPr/>
        </p:nvSpPr>
        <p:spPr>
          <a:xfrm>
            <a:off x="1366352" y="2826938"/>
            <a:ext cx="4667418" cy="677108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 smtClean="0">
                <a:ln w="9525" cap="flat" cmpd="sng">
                  <a:noFill/>
                </a:ln>
                <a:solidFill>
                  <a:srgbClr val="C00000"/>
                </a:solidFill>
                <a:latin typeface="맑은 고딕" panose="020B0503020000020004" charset="-127"/>
                <a:ea typeface="맑은 고딕" panose="020B0503020000020004" charset="-127"/>
              </a:rPr>
              <a:t>OS</a:t>
            </a:r>
            <a:r>
              <a:rPr lang="en-US" altLang="ko-KR" sz="4400" b="1" cap="none" dirty="0" smtClean="0">
                <a:ln w="9525" cap="flat" cmpd="sng">
                  <a:noFill/>
                </a:ln>
                <a:solidFill>
                  <a:srgbClr val="00882B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lang="ko-KR" altLang="en-US" sz="4400" b="1" cap="none" dirty="0" smtClean="0">
              <a:ln w="9525" cap="flat" cmpd="sng">
                <a:noFill/>
              </a:ln>
              <a:solidFill>
                <a:srgbClr val="00882B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299" y="3504046"/>
            <a:ext cx="6146802" cy="24014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8450" y="6030249"/>
            <a:ext cx="3111331" cy="20696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10" y="6148238"/>
            <a:ext cx="5721180" cy="1833712"/>
          </a:xfrm>
          <a:prstGeom prst="rect">
            <a:avLst/>
          </a:prstGeom>
        </p:spPr>
      </p:pic>
      <p:sp>
        <p:nvSpPr>
          <p:cNvPr id="29" name="텍스트 상자 36"/>
          <p:cNvSpPr txBox="1"/>
          <p:nvPr/>
        </p:nvSpPr>
        <p:spPr>
          <a:xfrm>
            <a:off x="10679705" y="2826938"/>
            <a:ext cx="4667418" cy="677108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n w="9525" cap="flat" cmpd="sng">
                  <a:noFill/>
                </a:ln>
                <a:solidFill>
                  <a:srgbClr val="C00000"/>
                </a:solidFill>
                <a:latin typeface="맑은 고딕" panose="020B0503020000020004" charset="-127"/>
                <a:ea typeface="맑은 고딕" panose="020B0503020000020004" charset="-127"/>
              </a:rPr>
              <a:t>Tools</a:t>
            </a:r>
            <a:r>
              <a:rPr lang="en-US" altLang="ko-KR" sz="4400" b="1" cap="none" dirty="0" smtClean="0">
                <a:ln w="9525" cap="flat" cmpd="sng">
                  <a:noFill/>
                </a:ln>
                <a:solidFill>
                  <a:srgbClr val="00882B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lang="ko-KR" altLang="en-US" sz="4400" b="1" cap="none" dirty="0" smtClean="0">
              <a:ln w="9525" cap="flat" cmpd="sng">
                <a:noFill/>
              </a:ln>
              <a:solidFill>
                <a:srgbClr val="00882B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0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1" name="Shape 153"/>
          <p:cNvSpPr/>
          <p:nvPr/>
        </p:nvSpPr>
        <p:spPr>
          <a:xfrm>
            <a:off x="10058399" y="8808638"/>
            <a:ext cx="13163552" cy="4456446"/>
          </a:xfrm>
          <a:prstGeom prst="rect">
            <a:avLst/>
          </a:prstGeom>
          <a:noFill/>
          <a:ln w="50800" cap="flat">
            <a:solidFill>
              <a:schemeClr val="bg2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Shape 153"/>
          <p:cNvSpPr/>
          <p:nvPr/>
        </p:nvSpPr>
        <p:spPr>
          <a:xfrm>
            <a:off x="1140374" y="8808638"/>
            <a:ext cx="8079825" cy="4456446"/>
          </a:xfrm>
          <a:prstGeom prst="rect">
            <a:avLst/>
          </a:prstGeom>
          <a:noFill/>
          <a:ln w="50800" cap="flat">
            <a:solidFill>
              <a:schemeClr val="bg2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텍스트 상자 36"/>
          <p:cNvSpPr txBox="1"/>
          <p:nvPr/>
        </p:nvSpPr>
        <p:spPr>
          <a:xfrm>
            <a:off x="1369443" y="9078530"/>
            <a:ext cx="4667418" cy="677108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 smtClean="0">
                <a:ln w="9525" cap="flat" cmpd="sng">
                  <a:noFill/>
                </a:ln>
                <a:solidFill>
                  <a:srgbClr val="C00000"/>
                </a:solidFill>
                <a:latin typeface="맑은 고딕" panose="020B0503020000020004" charset="-127"/>
                <a:ea typeface="맑은 고딕" panose="020B0503020000020004" charset="-127"/>
              </a:rPr>
              <a:t>Database</a:t>
            </a:r>
            <a:r>
              <a:rPr lang="en-US" altLang="ko-KR" sz="4400" b="1" cap="none" dirty="0" smtClean="0">
                <a:ln w="9525" cap="flat" cmpd="sng">
                  <a:noFill/>
                </a:ln>
                <a:solidFill>
                  <a:srgbClr val="00882B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lang="ko-KR" altLang="en-US" sz="4400" b="1" cap="none" dirty="0" smtClean="0">
              <a:ln w="9525" cap="flat" cmpd="sng">
                <a:noFill/>
              </a:ln>
              <a:solidFill>
                <a:srgbClr val="00882B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5" name="텍스트 상자 36"/>
          <p:cNvSpPr txBox="1"/>
          <p:nvPr/>
        </p:nvSpPr>
        <p:spPr>
          <a:xfrm>
            <a:off x="10479220" y="9078530"/>
            <a:ext cx="4667418" cy="677108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ln w="9525" cap="flat" cmpd="sng">
                  <a:noFill/>
                </a:ln>
                <a:solidFill>
                  <a:srgbClr val="C00000"/>
                </a:solidFill>
                <a:latin typeface="맑은 고딕" panose="020B0503020000020004" charset="-127"/>
                <a:ea typeface="맑은 고딕" panose="020B0503020000020004" charset="-127"/>
              </a:rPr>
              <a:t>Tools</a:t>
            </a:r>
            <a:r>
              <a:rPr lang="en-US" altLang="ko-KR" sz="4400" b="1" cap="none" dirty="0" smtClean="0">
                <a:ln w="9525" cap="flat" cmpd="sng">
                  <a:noFill/>
                </a:ln>
                <a:solidFill>
                  <a:srgbClr val="00882B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lang="ko-KR" altLang="en-US" sz="4400" b="1" cap="none" dirty="0" smtClean="0">
              <a:ln w="9525" cap="flat" cmpd="sng">
                <a:noFill/>
              </a:ln>
              <a:solidFill>
                <a:srgbClr val="00882B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84" y="10210800"/>
            <a:ext cx="7133791" cy="26028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485" y="9910056"/>
            <a:ext cx="4157154" cy="31781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259" y="10077450"/>
            <a:ext cx="3013241" cy="276526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8450" y="3504046"/>
            <a:ext cx="2752885" cy="24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376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2" name="Shape 153"/>
          <p:cNvSpPr/>
          <p:nvPr/>
        </p:nvSpPr>
        <p:spPr>
          <a:xfrm>
            <a:off x="838200" y="2571751"/>
            <a:ext cx="4514850" cy="10713376"/>
          </a:xfrm>
          <a:prstGeom prst="rect">
            <a:avLst/>
          </a:prstGeom>
          <a:noFill/>
          <a:ln w="50800" cap="flat">
            <a:solidFill>
              <a:schemeClr val="bg2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226"/>
          <p:cNvSpPr/>
          <p:nvPr/>
        </p:nvSpPr>
        <p:spPr>
          <a:xfrm>
            <a:off x="7617524" y="762696"/>
            <a:ext cx="9099674" cy="1252478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 fontScale="85000" lnSpcReduction="10000"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   </a:t>
            </a:r>
            <a:r>
              <a:rPr lang="ko-KR" altLang="en-US" sz="7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 언</a:t>
            </a:r>
            <a:r>
              <a:rPr lang="ko-KR" altLang="en-US" sz="7800" dirty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어</a:t>
            </a:r>
            <a:r>
              <a:rPr lang="ko-KR" altLang="en-US" sz="7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및 도구</a:t>
            </a:r>
            <a:endParaRPr sz="78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97" name="Shape 153"/>
          <p:cNvSpPr/>
          <p:nvPr/>
        </p:nvSpPr>
        <p:spPr>
          <a:xfrm>
            <a:off x="5867160" y="2571752"/>
            <a:ext cx="17983439" cy="10713376"/>
          </a:xfrm>
          <a:prstGeom prst="rect">
            <a:avLst/>
          </a:prstGeom>
          <a:noFill/>
          <a:ln w="50800" cap="flat">
            <a:solidFill>
              <a:schemeClr val="bg2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텍스트 상자 36"/>
          <p:cNvSpPr txBox="1"/>
          <p:nvPr/>
        </p:nvSpPr>
        <p:spPr>
          <a:xfrm>
            <a:off x="1199742" y="2849571"/>
            <a:ext cx="4667418" cy="677108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 smtClean="0">
                <a:ln w="9525" cap="flat" cmpd="sng">
                  <a:noFill/>
                </a:ln>
                <a:solidFill>
                  <a:srgbClr val="C00000"/>
                </a:solidFill>
                <a:latin typeface="맑은 고딕" panose="020B0503020000020004" charset="-127"/>
                <a:ea typeface="맑은 고딕" panose="020B0503020000020004" charset="-127"/>
              </a:rPr>
              <a:t>언</a:t>
            </a:r>
            <a:r>
              <a:rPr lang="ko-KR" altLang="en-US" sz="4000" b="1" dirty="0">
                <a:ln w="9525" cap="flat" cmpd="sng">
                  <a:noFill/>
                </a:ln>
                <a:solidFill>
                  <a:srgbClr val="C00000"/>
                </a:solidFill>
                <a:latin typeface="맑은 고딕" panose="020B0503020000020004" charset="-127"/>
                <a:ea typeface="맑은 고딕" panose="020B0503020000020004" charset="-127"/>
              </a:rPr>
              <a:t>어</a:t>
            </a:r>
            <a:r>
              <a:rPr lang="en-US" altLang="ko-KR" sz="4400" b="1" cap="none" dirty="0" smtClean="0">
                <a:ln w="9525" cap="flat" cmpd="sng">
                  <a:noFill/>
                </a:ln>
                <a:solidFill>
                  <a:srgbClr val="00882B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lang="ko-KR" altLang="en-US" sz="4400" b="1" cap="none" dirty="0" smtClean="0">
              <a:ln w="9525" cap="flat" cmpd="sng">
                <a:noFill/>
              </a:ln>
              <a:solidFill>
                <a:srgbClr val="00882B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9" name="텍스트 상자 36"/>
          <p:cNvSpPr txBox="1"/>
          <p:nvPr/>
        </p:nvSpPr>
        <p:spPr>
          <a:xfrm>
            <a:off x="6223728" y="2849571"/>
            <a:ext cx="7606572" cy="677108"/>
          </a:xfrm>
          <a:prstGeom prst="rect">
            <a:avLst/>
          </a:prstGeom>
          <a:noFill/>
        </p:spPr>
        <p:txBody>
          <a:bodyPr vert="horz" wrap="square" lIns="91440" tIns="0" rIns="91440" bIns="0" numCol="1" anchor="t">
            <a:spAutoFit/>
          </a:bodyPr>
          <a:lstStyle/>
          <a:p>
            <a:pPr algn="l" defTabSz="914400" eaLnBrk="0"/>
            <a:r>
              <a:rPr lang="en-US" altLang="ko-KR" sz="4000" b="1" dirty="0" smtClean="0">
                <a:ln w="9525" cap="flat" cmpd="sng">
                  <a:noFill/>
                </a:ln>
                <a:solidFill>
                  <a:srgbClr val="C00000"/>
                </a:solidFill>
                <a:latin typeface="맑은 고딕" panose="020B0503020000020004" charset="-127"/>
                <a:ea typeface="맑은 고딕" panose="020B0503020000020004" charset="-127"/>
              </a:rPr>
              <a:t>Framework &amp; Tools</a:t>
            </a:r>
            <a:r>
              <a:rPr lang="en-US" altLang="ko-KR" sz="4400" b="1" cap="none" dirty="0" smtClean="0">
                <a:ln w="9525" cap="flat" cmpd="sng">
                  <a:noFill/>
                </a:ln>
                <a:solidFill>
                  <a:srgbClr val="00882B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lang="ko-KR" altLang="en-US" sz="4400" b="1" cap="none" dirty="0" smtClean="0">
              <a:ln w="9525" cap="flat" cmpd="sng">
                <a:noFill/>
              </a:ln>
              <a:solidFill>
                <a:srgbClr val="00882B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2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42" y="3531703"/>
            <a:ext cx="4001316" cy="22404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6021261"/>
            <a:ext cx="1907178" cy="1907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38" y="8305800"/>
            <a:ext cx="1526004" cy="2140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1" y="10856322"/>
            <a:ext cx="2040528" cy="2040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64" y="4193937"/>
            <a:ext cx="3151050" cy="1950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351" y="4317263"/>
            <a:ext cx="3142522" cy="17039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379" y="4269147"/>
            <a:ext cx="3429000" cy="18002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302" y="4049038"/>
            <a:ext cx="2987263" cy="22404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73" y="7383450"/>
            <a:ext cx="3492501" cy="20915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863" y="7216598"/>
            <a:ext cx="2348624" cy="24252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763" y="7641816"/>
            <a:ext cx="4076700" cy="1574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877" y="7668372"/>
            <a:ext cx="4105274" cy="152168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28" y="10856322"/>
            <a:ext cx="4216400" cy="1193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572" y="10681150"/>
            <a:ext cx="3959613" cy="15441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712" y="10397608"/>
            <a:ext cx="2111227" cy="21112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837" y="10257672"/>
            <a:ext cx="3238500" cy="23910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399" y="3659985"/>
            <a:ext cx="2642202" cy="2629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940" y="7366765"/>
            <a:ext cx="3177625" cy="187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23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13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538283"/>
            <a:ext cx="4956527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 smtClean="0">
                <a:solidFill>
                  <a:srgbClr val="00B050"/>
                </a:solidFill>
                <a:latin typeface="맑은 고딕" panose="020B0503020000020004" charset="-127"/>
                <a:ea typeface="맑은 고딕" panose="020B0503020000020004" charset="-127"/>
              </a:rPr>
              <a:t>Responsive Design</a:t>
            </a:r>
            <a:endParaRPr sz="4000" dirty="0">
              <a:solidFill>
                <a:srgbClr val="00B05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109140" y="4359520"/>
            <a:ext cx="793115" cy="793115"/>
          </a:xfrm>
          <a:prstGeom prst="rect">
            <a:avLst/>
          </a:prstGeom>
          <a:solidFill>
            <a:srgbClr val="00B05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01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5050" y="4677785"/>
            <a:ext cx="12481504" cy="766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4217" y="8362950"/>
            <a:ext cx="6175375" cy="388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아래쪽 화살표 16"/>
          <p:cNvSpPr/>
          <p:nvPr/>
        </p:nvSpPr>
        <p:spPr>
          <a:xfrm>
            <a:off x="4376750" y="6191250"/>
            <a:ext cx="1410308" cy="1340358"/>
          </a:xfrm>
          <a:prstGeom prst="downArrow">
            <a:avLst/>
          </a:prstGeom>
          <a:solidFill>
            <a:srgbClr val="00B050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32007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14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441640"/>
            <a:ext cx="4956527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 smtClean="0">
                <a:solidFill>
                  <a:srgbClr val="00B050"/>
                </a:solidFill>
                <a:latin typeface="맑은 고딕" panose="020B0503020000020004" charset="-127"/>
                <a:ea typeface="맑은 고딕" panose="020B0503020000020004" charset="-127"/>
              </a:rPr>
              <a:t>Responsive Design</a:t>
            </a:r>
            <a:endParaRPr sz="4000" dirty="0">
              <a:solidFill>
                <a:srgbClr val="00B05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084680" y="4217912"/>
            <a:ext cx="793115" cy="793115"/>
          </a:xfrm>
          <a:prstGeom prst="rect">
            <a:avLst/>
          </a:prstGeom>
          <a:solidFill>
            <a:srgbClr val="00B05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01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13" name="Phone_gol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318" y="3759744"/>
            <a:ext cx="5190164" cy="978631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15" name="Shape 309"/>
          <p:cNvSpPr/>
          <p:nvPr/>
        </p:nvSpPr>
        <p:spPr>
          <a:xfrm>
            <a:off x="17185988" y="5011904"/>
            <a:ext cx="4032824" cy="7365184"/>
          </a:xfrm>
          <a:prstGeom prst="rect">
            <a:avLst/>
          </a:prstGeom>
          <a:solidFill>
            <a:srgbClr val="A6AAA9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왼쪽/오른쪽 화살표 5"/>
          <p:cNvSpPr/>
          <p:nvPr/>
        </p:nvSpPr>
        <p:spPr>
          <a:xfrm>
            <a:off x="12877800" y="7937404"/>
            <a:ext cx="2622804" cy="1260348"/>
          </a:xfrm>
          <a:prstGeom prst="left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5011027"/>
            <a:ext cx="9620250" cy="87049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344" y="5024161"/>
            <a:ext cx="4091468" cy="73529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6165083"/>
            <a:ext cx="8810099" cy="45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82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15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8" name="Shape 88"/>
          <p:cNvSpPr/>
          <p:nvPr/>
        </p:nvSpPr>
        <p:spPr>
          <a:xfrm>
            <a:off x="4180712" y="1593519"/>
            <a:ext cx="4956527" cy="4216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2800" dirty="0" smtClean="0">
                <a:solidFill>
                  <a:srgbClr val="00B050"/>
                </a:solidFill>
                <a:latin typeface="맑은 고딕" panose="020B0503020000020004" charset="-127"/>
                <a:ea typeface="맑은 고딕" panose="020B0503020000020004" charset="-127"/>
              </a:rPr>
              <a:t>카드 </a:t>
            </a:r>
            <a:r>
              <a:rPr lang="en-US" altLang="ko-KR" sz="2800" dirty="0" smtClean="0">
                <a:solidFill>
                  <a:srgbClr val="00B050"/>
                </a:solidFill>
                <a:latin typeface="맑은 고딕" panose="020B0503020000020004" charset="-127"/>
                <a:ea typeface="맑은 고딕" panose="020B0503020000020004" charset="-127"/>
              </a:rPr>
              <a:t>UI </a:t>
            </a:r>
            <a:r>
              <a:rPr lang="ko-KR" altLang="en-US" sz="2800" dirty="0" smtClean="0">
                <a:solidFill>
                  <a:srgbClr val="00B050"/>
                </a:solidFill>
                <a:latin typeface="맑은 고딕" panose="020B0503020000020004" charset="-127"/>
                <a:ea typeface="맑은 고딕" panose="020B0503020000020004" charset="-127"/>
              </a:rPr>
              <a:t>활용 영상</a:t>
            </a:r>
            <a:endParaRPr sz="2800" dirty="0">
              <a:solidFill>
                <a:srgbClr val="00B05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5" name="cardU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 flipH="1" flipV="1">
            <a:off x="1371600" y="2209800"/>
            <a:ext cx="17454972" cy="103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97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16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292062"/>
            <a:ext cx="4956527" cy="106182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  <a:latin typeface="맑은 고딕" panose="020B0503020000020004" charset="-127"/>
                <a:ea typeface="맑은 고딕" panose="020B0503020000020004" charset="-127"/>
              </a:rPr>
              <a:t>Full </a:t>
            </a:r>
            <a:r>
              <a:rPr lang="en-US" sz="4000" dirty="0" smtClean="0">
                <a:solidFill>
                  <a:srgbClr val="00B0F0"/>
                </a:solidFill>
                <a:latin typeface="맑은 고딕" panose="020B0503020000020004" charset="-127"/>
                <a:ea typeface="맑은 고딕" panose="020B0503020000020004" charset="-127"/>
              </a:rPr>
              <a:t>screen background</a:t>
            </a:r>
            <a:endParaRPr sz="4000" dirty="0">
              <a:solidFill>
                <a:srgbClr val="00B0F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109140" y="4359520"/>
            <a:ext cx="793115" cy="793115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02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5050" y="4756077"/>
            <a:ext cx="12481504" cy="721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아래쪽 화살표 16"/>
          <p:cNvSpPr/>
          <p:nvPr/>
        </p:nvSpPr>
        <p:spPr>
          <a:xfrm>
            <a:off x="4376750" y="6191250"/>
            <a:ext cx="1410308" cy="1340358"/>
          </a:xfrm>
          <a:prstGeom prst="downArrow">
            <a:avLst/>
          </a:prstGeom>
          <a:solidFill>
            <a:srgbClr val="00B0F0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88"/>
          <p:cNvSpPr/>
          <p:nvPr/>
        </p:nvSpPr>
        <p:spPr>
          <a:xfrm>
            <a:off x="2109140" y="8211393"/>
            <a:ext cx="63109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1) Backstretch JS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5" name="Shape 88"/>
          <p:cNvSpPr/>
          <p:nvPr/>
        </p:nvSpPr>
        <p:spPr>
          <a:xfrm>
            <a:off x="2109140" y="8807295"/>
            <a:ext cx="64633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- </a:t>
            </a:r>
            <a:r>
              <a:rPr lang="ko-KR" altLang="en-US" sz="32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풀스크린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슬라이드</a:t>
            </a:r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이벤트보드</a:t>
            </a:r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8" name="Shape 88"/>
          <p:cNvSpPr/>
          <p:nvPr/>
        </p:nvSpPr>
        <p:spPr>
          <a:xfrm>
            <a:off x="2114550" y="9747585"/>
            <a:ext cx="6457950" cy="204671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$(function(){</a:t>
            </a:r>
          </a:p>
          <a:p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	$.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backstretch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([</a:t>
            </a:r>
          </a:p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“</a:t>
            </a:r>
            <a:r>
              <a:rPr lang="ko-KR" alt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이미지</a:t>
            </a:r>
            <a:r>
              <a:rPr lang="en-US" altLang="ko-KR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1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”,”</a:t>
            </a:r>
            <a:r>
              <a:rPr lang="ko-KR" alt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이미지</a:t>
            </a:r>
            <a:r>
              <a:rPr lang="en-US" altLang="ko-KR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2”…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], </a:t>
            </a:r>
            <a:endParaRPr lang="en-US" sz="3200" dirty="0" smtClean="0">
              <a:solidFill>
                <a:schemeClr val="accent5">
                  <a:lumMod val="7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{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duration:5000, 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fade:750});</a:t>
            </a:r>
          </a:p>
          <a:p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});</a:t>
            </a:r>
            <a:endParaRPr sz="3200" dirty="0">
              <a:solidFill>
                <a:schemeClr val="accent5">
                  <a:lumMod val="75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172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17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8" name="Shape 88"/>
          <p:cNvSpPr/>
          <p:nvPr/>
        </p:nvSpPr>
        <p:spPr>
          <a:xfrm>
            <a:off x="4180712" y="1593519"/>
            <a:ext cx="4956527" cy="4216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2800" dirty="0">
                <a:solidFill>
                  <a:srgbClr val="00B0F0"/>
                </a:solidFill>
                <a:latin typeface="맑은 고딕" panose="020B0503020000020004" charset="-127"/>
                <a:ea typeface="맑은 고딕" panose="020B0503020000020004" charset="-127"/>
              </a:rPr>
              <a:t>Backstretch JS</a:t>
            </a:r>
            <a:endParaRPr sz="2800" dirty="0">
              <a:solidFill>
                <a:srgbClr val="00B0F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2" name="eventboard-slid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 flipH="1" flipV="1">
            <a:off x="1202056" y="2343150"/>
            <a:ext cx="1733359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18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292062"/>
            <a:ext cx="4956527" cy="106182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>
                <a:solidFill>
                  <a:srgbClr val="00B0F0"/>
                </a:solidFill>
                <a:latin typeface="맑은 고딕" panose="020B0503020000020004" charset="-127"/>
                <a:ea typeface="맑은 고딕" panose="020B0503020000020004" charset="-127"/>
              </a:rPr>
              <a:t>Full </a:t>
            </a:r>
            <a:r>
              <a:rPr lang="en-US" sz="4000" dirty="0" smtClean="0">
                <a:solidFill>
                  <a:srgbClr val="00B0F0"/>
                </a:solidFill>
                <a:latin typeface="맑은 고딕" panose="020B0503020000020004" charset="-127"/>
                <a:ea typeface="맑은 고딕" panose="020B0503020000020004" charset="-127"/>
              </a:rPr>
              <a:t>screen background</a:t>
            </a:r>
            <a:endParaRPr sz="4000" dirty="0">
              <a:solidFill>
                <a:srgbClr val="00B0F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109140" y="4359520"/>
            <a:ext cx="793115" cy="793115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02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5050" y="4858308"/>
            <a:ext cx="12481504" cy="701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아래쪽 화살표 16"/>
          <p:cNvSpPr/>
          <p:nvPr/>
        </p:nvSpPr>
        <p:spPr>
          <a:xfrm>
            <a:off x="4376750" y="6191250"/>
            <a:ext cx="1410308" cy="1340358"/>
          </a:xfrm>
          <a:prstGeom prst="downArrow">
            <a:avLst/>
          </a:prstGeom>
          <a:solidFill>
            <a:srgbClr val="00B0F0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88"/>
          <p:cNvSpPr/>
          <p:nvPr/>
        </p:nvSpPr>
        <p:spPr>
          <a:xfrm>
            <a:off x="2109140" y="8211393"/>
            <a:ext cx="63109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1) Rolling banner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5" name="Shape 88"/>
          <p:cNvSpPr/>
          <p:nvPr/>
        </p:nvSpPr>
        <p:spPr>
          <a:xfrm>
            <a:off x="2109140" y="8807295"/>
            <a:ext cx="64633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-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배너화면 제작</a:t>
            </a:r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메뉴보드</a:t>
            </a:r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8" name="Shape 88"/>
          <p:cNvSpPr/>
          <p:nvPr/>
        </p:nvSpPr>
        <p:spPr>
          <a:xfrm>
            <a:off x="2114550" y="10141539"/>
            <a:ext cx="7086600" cy="125880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배너를 위한 </a:t>
            </a:r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CSS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작성</a:t>
            </a:r>
            <a:endParaRPr lang="en-US" altLang="ko-KR" sz="3200" dirty="0" smtClean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endParaRPr lang="en-US" altLang="ko-KR" sz="3200" dirty="0" smtClean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en-US" sz="32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jQuery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로 화면의 연속적 연결 구현</a:t>
            </a:r>
            <a:endParaRPr lang="en-US" sz="3200" dirty="0" smtClean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490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19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8" name="Shape 88"/>
          <p:cNvSpPr/>
          <p:nvPr/>
        </p:nvSpPr>
        <p:spPr>
          <a:xfrm>
            <a:off x="4180712" y="1593519"/>
            <a:ext cx="4956527" cy="4216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2800" dirty="0">
                <a:solidFill>
                  <a:srgbClr val="00B0F0"/>
                </a:solidFill>
                <a:latin typeface="맑은 고딕" panose="020B0503020000020004" charset="-127"/>
                <a:ea typeface="맑은 고딕" panose="020B0503020000020004" charset="-127"/>
              </a:rPr>
              <a:t>Rolling banner</a:t>
            </a:r>
            <a:endParaRPr sz="2800" dirty="0">
              <a:solidFill>
                <a:srgbClr val="00B0F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4" name="menuboard-bann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 flipH="1" flipV="1">
            <a:off x="817034" y="2286000"/>
            <a:ext cx="17871016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03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84"/>
          <p:cNvSpPr/>
          <p:nvPr/>
        </p:nvSpPr>
        <p:spPr>
          <a:xfrm>
            <a:off x="2108835" y="2792095"/>
            <a:ext cx="4966970" cy="3543300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>
                <a:latin typeface="맑은 고딕" panose="020B0503020000020004" charset="-127"/>
                <a:ea typeface="맑은 고딕" panose="020B0503020000020004" charset="-127"/>
              </a:rPr>
              <a:t>목차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003800" y="664213"/>
            <a:ext cx="17145000" cy="11927440"/>
            <a:chOff x="6413383" y="1028701"/>
            <a:chExt cx="5778618" cy="4020071"/>
          </a:xfrm>
          <a:solidFill>
            <a:srgbClr val="FFFFFF"/>
          </a:solidFill>
        </p:grpSpPr>
        <p:sp>
          <p:nvSpPr>
            <p:cNvPr id="3" name="자유형 11"/>
            <p:cNvSpPr/>
            <p:nvPr/>
          </p:nvSpPr>
          <p:spPr bwMode="auto">
            <a:xfrm rot="5400000" flipV="1">
              <a:off x="7292656" y="149427"/>
              <a:ext cx="4020071" cy="5778618"/>
            </a:xfrm>
            <a:custGeom>
              <a:avLst/>
              <a:gdLst>
                <a:gd name="connsiteX0" fmla="*/ 0 w 5345882"/>
                <a:gd name="connsiteY0" fmla="*/ 3590954 h 7684394"/>
                <a:gd name="connsiteX1" fmla="*/ 6905 w 5345882"/>
                <a:gd name="connsiteY1" fmla="*/ 3658252 h 7684394"/>
                <a:gd name="connsiteX2" fmla="*/ 24167 w 5345882"/>
                <a:gd name="connsiteY2" fmla="*/ 3729001 h 7684394"/>
                <a:gd name="connsiteX3" fmla="*/ 50059 w 5345882"/>
                <a:gd name="connsiteY3" fmla="*/ 3796300 h 7684394"/>
                <a:gd name="connsiteX4" fmla="*/ 86308 w 5345882"/>
                <a:gd name="connsiteY4" fmla="*/ 3861872 h 7684394"/>
                <a:gd name="connsiteX5" fmla="*/ 91486 w 5345882"/>
                <a:gd name="connsiteY5" fmla="*/ 3865323 h 7684394"/>
                <a:gd name="connsiteX6" fmla="*/ 100117 w 5345882"/>
                <a:gd name="connsiteY6" fmla="*/ 3879128 h 7684394"/>
                <a:gd name="connsiteX7" fmla="*/ 115652 w 5345882"/>
                <a:gd name="connsiteY7" fmla="*/ 3901561 h 7684394"/>
                <a:gd name="connsiteX8" fmla="*/ 136366 w 5345882"/>
                <a:gd name="connsiteY8" fmla="*/ 3930896 h 7684394"/>
                <a:gd name="connsiteX9" fmla="*/ 160532 w 5345882"/>
                <a:gd name="connsiteY9" fmla="*/ 3970584 h 7684394"/>
                <a:gd name="connsiteX10" fmla="*/ 191603 w 5345882"/>
                <a:gd name="connsiteY10" fmla="*/ 4013724 h 7684394"/>
                <a:gd name="connsiteX11" fmla="*/ 226126 w 5345882"/>
                <a:gd name="connsiteY11" fmla="*/ 4065492 h 7684394"/>
                <a:gd name="connsiteX12" fmla="*/ 265827 w 5345882"/>
                <a:gd name="connsiteY12" fmla="*/ 4122436 h 7684394"/>
                <a:gd name="connsiteX13" fmla="*/ 307255 w 5345882"/>
                <a:gd name="connsiteY13" fmla="*/ 4184558 h 7684394"/>
                <a:gd name="connsiteX14" fmla="*/ 352135 w 5345882"/>
                <a:gd name="connsiteY14" fmla="*/ 4251856 h 7684394"/>
                <a:gd name="connsiteX15" fmla="*/ 400467 w 5345882"/>
                <a:gd name="connsiteY15" fmla="*/ 4324330 h 7684394"/>
                <a:gd name="connsiteX16" fmla="*/ 452251 w 5345882"/>
                <a:gd name="connsiteY16" fmla="*/ 4398531 h 7684394"/>
                <a:gd name="connsiteX17" fmla="*/ 504036 w 5345882"/>
                <a:gd name="connsiteY17" fmla="*/ 4476182 h 7684394"/>
                <a:gd name="connsiteX18" fmla="*/ 559273 w 5345882"/>
                <a:gd name="connsiteY18" fmla="*/ 4557285 h 7684394"/>
                <a:gd name="connsiteX19" fmla="*/ 616235 w 5345882"/>
                <a:gd name="connsiteY19" fmla="*/ 4640114 h 7684394"/>
                <a:gd name="connsiteX20" fmla="*/ 673198 w 5345882"/>
                <a:gd name="connsiteY20" fmla="*/ 4722942 h 7684394"/>
                <a:gd name="connsiteX21" fmla="*/ 731888 w 5345882"/>
                <a:gd name="connsiteY21" fmla="*/ 4809222 h 7684394"/>
                <a:gd name="connsiteX22" fmla="*/ 787124 w 5345882"/>
                <a:gd name="connsiteY22" fmla="*/ 4893776 h 7684394"/>
                <a:gd name="connsiteX23" fmla="*/ 845813 w 5345882"/>
                <a:gd name="connsiteY23" fmla="*/ 4978330 h 7684394"/>
                <a:gd name="connsiteX24" fmla="*/ 906229 w 5345882"/>
                <a:gd name="connsiteY24" fmla="*/ 5062884 h 7684394"/>
                <a:gd name="connsiteX25" fmla="*/ 961465 w 5345882"/>
                <a:gd name="connsiteY25" fmla="*/ 5149163 h 7684394"/>
                <a:gd name="connsiteX26" fmla="*/ 1016702 w 5345882"/>
                <a:gd name="connsiteY26" fmla="*/ 5231992 h 7684394"/>
                <a:gd name="connsiteX27" fmla="*/ 1070213 w 5345882"/>
                <a:gd name="connsiteY27" fmla="*/ 5309643 h 7684394"/>
                <a:gd name="connsiteX28" fmla="*/ 1123723 w 5345882"/>
                <a:gd name="connsiteY28" fmla="*/ 5385569 h 7684394"/>
                <a:gd name="connsiteX29" fmla="*/ 1173781 w 5345882"/>
                <a:gd name="connsiteY29" fmla="*/ 5459770 h 7684394"/>
                <a:gd name="connsiteX30" fmla="*/ 1218662 w 5345882"/>
                <a:gd name="connsiteY30" fmla="*/ 5530518 h 7684394"/>
                <a:gd name="connsiteX31" fmla="*/ 1265267 w 5345882"/>
                <a:gd name="connsiteY31" fmla="*/ 5596091 h 7684394"/>
                <a:gd name="connsiteX32" fmla="*/ 1303243 w 5345882"/>
                <a:gd name="connsiteY32" fmla="*/ 5654762 h 7684394"/>
                <a:gd name="connsiteX33" fmla="*/ 1365384 w 5345882"/>
                <a:gd name="connsiteY33" fmla="*/ 5739315 h 7684394"/>
                <a:gd name="connsiteX34" fmla="*/ 1427525 w 5345882"/>
                <a:gd name="connsiteY34" fmla="*/ 5820418 h 7684394"/>
                <a:gd name="connsiteX35" fmla="*/ 1494845 w 5345882"/>
                <a:gd name="connsiteY35" fmla="*/ 5901521 h 7684394"/>
                <a:gd name="connsiteX36" fmla="*/ 1567343 w 5345882"/>
                <a:gd name="connsiteY36" fmla="*/ 5977447 h 7684394"/>
                <a:gd name="connsiteX37" fmla="*/ 1643294 w 5345882"/>
                <a:gd name="connsiteY37" fmla="*/ 6051647 h 7684394"/>
                <a:gd name="connsiteX38" fmla="*/ 1726149 w 5345882"/>
                <a:gd name="connsiteY38" fmla="*/ 6120671 h 7684394"/>
                <a:gd name="connsiteX39" fmla="*/ 1806208 w 5345882"/>
                <a:gd name="connsiteY39" fmla="*/ 6183097 h 7684394"/>
                <a:gd name="connsiteX40" fmla="*/ 1815646 w 5345882"/>
                <a:gd name="connsiteY40" fmla="*/ 6245352 h 7684394"/>
                <a:gd name="connsiteX41" fmla="*/ 1725861 w 5345882"/>
                <a:gd name="connsiteY41" fmla="*/ 7684394 h 7684394"/>
                <a:gd name="connsiteX42" fmla="*/ 4869111 w 5345882"/>
                <a:gd name="connsiteY42" fmla="*/ 7684394 h 7684394"/>
                <a:gd name="connsiteX43" fmla="*/ 4716104 w 5345882"/>
                <a:gd name="connsiteY43" fmla="*/ 6308329 h 7684394"/>
                <a:gd name="connsiteX44" fmla="*/ 4731562 w 5345882"/>
                <a:gd name="connsiteY44" fmla="*/ 6207490 h 7684394"/>
                <a:gd name="connsiteX45" fmla="*/ 4762444 w 5345882"/>
                <a:gd name="connsiteY45" fmla="*/ 6182792 h 7684394"/>
                <a:gd name="connsiteX46" fmla="*/ 4834942 w 5345882"/>
                <a:gd name="connsiteY46" fmla="*/ 6118946 h 7684394"/>
                <a:gd name="connsiteX47" fmla="*/ 4898810 w 5345882"/>
                <a:gd name="connsiteY47" fmla="*/ 6053373 h 7684394"/>
                <a:gd name="connsiteX48" fmla="*/ 4959225 w 5345882"/>
                <a:gd name="connsiteY48" fmla="*/ 5986075 h 7684394"/>
                <a:gd name="connsiteX49" fmla="*/ 5012736 w 5345882"/>
                <a:gd name="connsiteY49" fmla="*/ 5913600 h 7684394"/>
                <a:gd name="connsiteX50" fmla="*/ 5061068 w 5345882"/>
                <a:gd name="connsiteY50" fmla="*/ 5844576 h 7684394"/>
                <a:gd name="connsiteX51" fmla="*/ 5104221 w 5345882"/>
                <a:gd name="connsiteY51" fmla="*/ 5770376 h 7684394"/>
                <a:gd name="connsiteX52" fmla="*/ 5143923 w 5345882"/>
                <a:gd name="connsiteY52" fmla="*/ 5697901 h 7684394"/>
                <a:gd name="connsiteX53" fmla="*/ 5178446 w 5345882"/>
                <a:gd name="connsiteY53" fmla="*/ 5623700 h 7684394"/>
                <a:gd name="connsiteX54" fmla="*/ 5209517 w 5345882"/>
                <a:gd name="connsiteY54" fmla="*/ 5551226 h 7684394"/>
                <a:gd name="connsiteX55" fmla="*/ 5237135 w 5345882"/>
                <a:gd name="connsiteY55" fmla="*/ 5478751 h 7684394"/>
                <a:gd name="connsiteX56" fmla="*/ 5259575 w 5345882"/>
                <a:gd name="connsiteY56" fmla="*/ 5406276 h 7684394"/>
                <a:gd name="connsiteX57" fmla="*/ 5280289 w 5345882"/>
                <a:gd name="connsiteY57" fmla="*/ 5337252 h 7684394"/>
                <a:gd name="connsiteX58" fmla="*/ 5295824 w 5345882"/>
                <a:gd name="connsiteY58" fmla="*/ 5269954 h 7684394"/>
                <a:gd name="connsiteX59" fmla="*/ 5311359 w 5345882"/>
                <a:gd name="connsiteY59" fmla="*/ 5204382 h 7684394"/>
                <a:gd name="connsiteX60" fmla="*/ 5321716 w 5345882"/>
                <a:gd name="connsiteY60" fmla="*/ 5140535 h 7684394"/>
                <a:gd name="connsiteX61" fmla="*/ 5332073 w 5345882"/>
                <a:gd name="connsiteY61" fmla="*/ 5078414 h 7684394"/>
                <a:gd name="connsiteX62" fmla="*/ 5337252 w 5345882"/>
                <a:gd name="connsiteY62" fmla="*/ 5021470 h 7684394"/>
                <a:gd name="connsiteX63" fmla="*/ 5342430 w 5345882"/>
                <a:gd name="connsiteY63" fmla="*/ 4967976 h 7684394"/>
                <a:gd name="connsiteX64" fmla="*/ 5344156 w 5345882"/>
                <a:gd name="connsiteY64" fmla="*/ 4919660 h 7684394"/>
                <a:gd name="connsiteX65" fmla="*/ 5345882 w 5345882"/>
                <a:gd name="connsiteY65" fmla="*/ 4874794 h 7684394"/>
                <a:gd name="connsiteX66" fmla="*/ 5345882 w 5345882"/>
                <a:gd name="connsiteY66" fmla="*/ 4835106 h 7684394"/>
                <a:gd name="connsiteX67" fmla="*/ 5345882 w 5345882"/>
                <a:gd name="connsiteY67" fmla="*/ 1401179 h 7684394"/>
                <a:gd name="connsiteX68" fmla="*/ 5345750 w 5345882"/>
                <a:gd name="connsiteY68" fmla="*/ 1401179 h 7684394"/>
                <a:gd name="connsiteX69" fmla="*/ 5345882 w 5345882"/>
                <a:gd name="connsiteY69" fmla="*/ 1399453 h 7684394"/>
                <a:gd name="connsiteX70" fmla="*/ 5340706 w 5345882"/>
                <a:gd name="connsiteY70" fmla="*/ 1328704 h 7684394"/>
                <a:gd name="connsiteX71" fmla="*/ 5321724 w 5345882"/>
                <a:gd name="connsiteY71" fmla="*/ 1264857 h 7684394"/>
                <a:gd name="connsiteX72" fmla="*/ 5294115 w 5345882"/>
                <a:gd name="connsiteY72" fmla="*/ 1206187 h 7684394"/>
                <a:gd name="connsiteX73" fmla="*/ 5254426 w 5345882"/>
                <a:gd name="connsiteY73" fmla="*/ 1152694 h 7684394"/>
                <a:gd name="connsiteX74" fmla="*/ 5207835 w 5345882"/>
                <a:gd name="connsiteY74" fmla="*/ 1106103 h 7684394"/>
                <a:gd name="connsiteX75" fmla="*/ 5152616 w 5345882"/>
                <a:gd name="connsiteY75" fmla="*/ 1068140 h 7684394"/>
                <a:gd name="connsiteX76" fmla="*/ 5092220 w 5345882"/>
                <a:gd name="connsiteY76" fmla="*/ 1040531 h 7684394"/>
                <a:gd name="connsiteX77" fmla="*/ 5024922 w 5345882"/>
                <a:gd name="connsiteY77" fmla="*/ 1023275 h 7684394"/>
                <a:gd name="connsiteX78" fmla="*/ 4954173 w 5345882"/>
                <a:gd name="connsiteY78" fmla="*/ 1018098 h 7684394"/>
                <a:gd name="connsiteX79" fmla="*/ 4883423 w 5345882"/>
                <a:gd name="connsiteY79" fmla="*/ 1023275 h 7684394"/>
                <a:gd name="connsiteX80" fmla="*/ 4817851 w 5345882"/>
                <a:gd name="connsiteY80" fmla="*/ 1040531 h 7684394"/>
                <a:gd name="connsiteX81" fmla="*/ 4757455 w 5345882"/>
                <a:gd name="connsiteY81" fmla="*/ 1068140 h 7684394"/>
                <a:gd name="connsiteX82" fmla="*/ 4702236 w 5345882"/>
                <a:gd name="connsiteY82" fmla="*/ 1106103 h 7684394"/>
                <a:gd name="connsiteX83" fmla="*/ 4653920 w 5345882"/>
                <a:gd name="connsiteY83" fmla="*/ 1152694 h 7684394"/>
                <a:gd name="connsiteX84" fmla="*/ 4615957 w 5345882"/>
                <a:gd name="connsiteY84" fmla="*/ 1206187 h 7684394"/>
                <a:gd name="connsiteX85" fmla="*/ 4586622 w 5345882"/>
                <a:gd name="connsiteY85" fmla="*/ 1264857 h 7684394"/>
                <a:gd name="connsiteX86" fmla="*/ 4569366 w 5345882"/>
                <a:gd name="connsiteY86" fmla="*/ 1328704 h 7684394"/>
                <a:gd name="connsiteX87" fmla="*/ 4562463 w 5345882"/>
                <a:gd name="connsiteY87" fmla="*/ 1399453 h 7684394"/>
                <a:gd name="connsiteX88" fmla="*/ 4562640 w 5345882"/>
                <a:gd name="connsiteY88" fmla="*/ 1401179 h 7684394"/>
                <a:gd name="connsiteX89" fmla="*/ 4562211 w 5345882"/>
                <a:gd name="connsiteY89" fmla="*/ 1401179 h 7684394"/>
                <a:gd name="connsiteX90" fmla="*/ 4562211 w 5345882"/>
                <a:gd name="connsiteY90" fmla="*/ 3054295 h 7684394"/>
                <a:gd name="connsiteX91" fmla="*/ 4557032 w 5345882"/>
                <a:gd name="connsiteY91" fmla="*/ 3093984 h 7684394"/>
                <a:gd name="connsiteX92" fmla="*/ 4536319 w 5345882"/>
                <a:gd name="connsiteY92" fmla="*/ 3128496 h 7684394"/>
                <a:gd name="connsiteX93" fmla="*/ 4508700 w 5345882"/>
                <a:gd name="connsiteY93" fmla="*/ 3156105 h 7684394"/>
                <a:gd name="connsiteX94" fmla="*/ 4474177 w 5345882"/>
                <a:gd name="connsiteY94" fmla="*/ 3175087 h 7684394"/>
                <a:gd name="connsiteX95" fmla="*/ 4432750 w 5345882"/>
                <a:gd name="connsiteY95" fmla="*/ 3181989 h 7684394"/>
                <a:gd name="connsiteX96" fmla="*/ 4396501 w 5345882"/>
                <a:gd name="connsiteY96" fmla="*/ 3176812 h 7684394"/>
                <a:gd name="connsiteX97" fmla="*/ 4367156 w 5345882"/>
                <a:gd name="connsiteY97" fmla="*/ 3164733 h 7684394"/>
                <a:gd name="connsiteX98" fmla="*/ 4337812 w 5345882"/>
                <a:gd name="connsiteY98" fmla="*/ 3142301 h 7684394"/>
                <a:gd name="connsiteX99" fmla="*/ 4318824 w 5345882"/>
                <a:gd name="connsiteY99" fmla="*/ 3118142 h 7684394"/>
                <a:gd name="connsiteX100" fmla="*/ 4305015 w 5345882"/>
                <a:gd name="connsiteY100" fmla="*/ 3088807 h 7684394"/>
                <a:gd name="connsiteX101" fmla="*/ 4301562 w 5345882"/>
                <a:gd name="connsiteY101" fmla="*/ 3054295 h 7684394"/>
                <a:gd name="connsiteX102" fmla="*/ 4301562 w 5345882"/>
                <a:gd name="connsiteY102" fmla="*/ 636742 h 7684394"/>
                <a:gd name="connsiteX103" fmla="*/ 4300086 w 5345882"/>
                <a:gd name="connsiteY103" fmla="*/ 636742 h 7684394"/>
                <a:gd name="connsiteX104" fmla="*/ 4300172 w 5345882"/>
                <a:gd name="connsiteY104" fmla="*/ 635881 h 7684394"/>
                <a:gd name="connsiteX105" fmla="*/ 4293270 w 5345882"/>
                <a:gd name="connsiteY105" fmla="*/ 568735 h 7684394"/>
                <a:gd name="connsiteX106" fmla="*/ 4274288 w 5345882"/>
                <a:gd name="connsiteY106" fmla="*/ 503311 h 7684394"/>
                <a:gd name="connsiteX107" fmla="*/ 4244953 w 5345882"/>
                <a:gd name="connsiteY107" fmla="*/ 444773 h 7684394"/>
                <a:gd name="connsiteX108" fmla="*/ 4206990 w 5345882"/>
                <a:gd name="connsiteY108" fmla="*/ 391401 h 7684394"/>
                <a:gd name="connsiteX109" fmla="*/ 4160399 w 5345882"/>
                <a:gd name="connsiteY109" fmla="*/ 344915 h 7684394"/>
                <a:gd name="connsiteX110" fmla="*/ 4106906 w 5345882"/>
                <a:gd name="connsiteY110" fmla="*/ 308759 h 7684394"/>
                <a:gd name="connsiteX111" fmla="*/ 4044785 w 5345882"/>
                <a:gd name="connsiteY111" fmla="*/ 279490 h 7684394"/>
                <a:gd name="connsiteX112" fmla="*/ 3977486 w 5345882"/>
                <a:gd name="connsiteY112" fmla="*/ 262274 h 7684394"/>
                <a:gd name="connsiteX113" fmla="*/ 3908463 w 5345882"/>
                <a:gd name="connsiteY113" fmla="*/ 255387 h 7684394"/>
                <a:gd name="connsiteX114" fmla="*/ 3839439 w 5345882"/>
                <a:gd name="connsiteY114" fmla="*/ 262274 h 7684394"/>
                <a:gd name="connsiteX115" fmla="*/ 3770415 w 5345882"/>
                <a:gd name="connsiteY115" fmla="*/ 279490 h 7684394"/>
                <a:gd name="connsiteX116" fmla="*/ 3710019 w 5345882"/>
                <a:gd name="connsiteY116" fmla="*/ 308759 h 7684394"/>
                <a:gd name="connsiteX117" fmla="*/ 3656526 w 5345882"/>
                <a:gd name="connsiteY117" fmla="*/ 344915 h 7684394"/>
                <a:gd name="connsiteX118" fmla="*/ 3608210 w 5345882"/>
                <a:gd name="connsiteY118" fmla="*/ 391401 h 7684394"/>
                <a:gd name="connsiteX119" fmla="*/ 3570246 w 5345882"/>
                <a:gd name="connsiteY119" fmla="*/ 444773 h 7684394"/>
                <a:gd name="connsiteX120" fmla="*/ 3540911 w 5345882"/>
                <a:gd name="connsiteY120" fmla="*/ 503311 h 7684394"/>
                <a:gd name="connsiteX121" fmla="*/ 3523655 w 5345882"/>
                <a:gd name="connsiteY121" fmla="*/ 568735 h 7684394"/>
                <a:gd name="connsiteX122" fmla="*/ 3516753 w 5345882"/>
                <a:gd name="connsiteY122" fmla="*/ 635881 h 7684394"/>
                <a:gd name="connsiteX123" fmla="*/ 3517891 w 5345882"/>
                <a:gd name="connsiteY123" fmla="*/ 647234 h 7684394"/>
                <a:gd name="connsiteX124" fmla="*/ 3517891 w 5345882"/>
                <a:gd name="connsiteY124" fmla="*/ 2798908 h 7684394"/>
                <a:gd name="connsiteX125" fmla="*/ 3510986 w 5345882"/>
                <a:gd name="connsiteY125" fmla="*/ 2840322 h 7684394"/>
                <a:gd name="connsiteX126" fmla="*/ 3491999 w 5345882"/>
                <a:gd name="connsiteY126" fmla="*/ 2873108 h 7684394"/>
                <a:gd name="connsiteX127" fmla="*/ 3462654 w 5345882"/>
                <a:gd name="connsiteY127" fmla="*/ 2900718 h 7684394"/>
                <a:gd name="connsiteX128" fmla="*/ 3428131 w 5345882"/>
                <a:gd name="connsiteY128" fmla="*/ 2919699 h 7684394"/>
                <a:gd name="connsiteX129" fmla="*/ 3386704 w 5345882"/>
                <a:gd name="connsiteY129" fmla="*/ 2926602 h 7684394"/>
                <a:gd name="connsiteX130" fmla="*/ 3345276 w 5345882"/>
                <a:gd name="connsiteY130" fmla="*/ 2919699 h 7684394"/>
                <a:gd name="connsiteX131" fmla="*/ 3310753 w 5345882"/>
                <a:gd name="connsiteY131" fmla="*/ 2900718 h 7684394"/>
                <a:gd name="connsiteX132" fmla="*/ 3279682 w 5345882"/>
                <a:gd name="connsiteY132" fmla="*/ 2873108 h 7684394"/>
                <a:gd name="connsiteX133" fmla="*/ 3262421 w 5345882"/>
                <a:gd name="connsiteY133" fmla="*/ 2840322 h 7684394"/>
                <a:gd name="connsiteX134" fmla="*/ 3257242 w 5345882"/>
                <a:gd name="connsiteY134" fmla="*/ 2798908 h 7684394"/>
                <a:gd name="connsiteX135" fmla="*/ 3257242 w 5345882"/>
                <a:gd name="connsiteY135" fmla="*/ 389670 h 7684394"/>
                <a:gd name="connsiteX136" fmla="*/ 3257915 w 5345882"/>
                <a:gd name="connsiteY136" fmla="*/ 383081 h 7684394"/>
                <a:gd name="connsiteX137" fmla="*/ 3251013 w 5345882"/>
                <a:gd name="connsiteY137" fmla="*/ 315478 h 7684394"/>
                <a:gd name="connsiteX138" fmla="*/ 3233757 w 5345882"/>
                <a:gd name="connsiteY138" fmla="*/ 249609 h 7684394"/>
                <a:gd name="connsiteX139" fmla="*/ 3202696 w 5345882"/>
                <a:gd name="connsiteY139" fmla="*/ 188940 h 7684394"/>
                <a:gd name="connsiteX140" fmla="*/ 3166459 w 5345882"/>
                <a:gd name="connsiteY140" fmla="*/ 135205 h 7684394"/>
                <a:gd name="connsiteX141" fmla="*/ 3118142 w 5345882"/>
                <a:gd name="connsiteY141" fmla="*/ 88403 h 7684394"/>
                <a:gd name="connsiteX142" fmla="*/ 3062923 w 5345882"/>
                <a:gd name="connsiteY142" fmla="*/ 53735 h 7684394"/>
                <a:gd name="connsiteX143" fmla="*/ 3002527 w 5345882"/>
                <a:gd name="connsiteY143" fmla="*/ 22534 h 7684394"/>
                <a:gd name="connsiteX144" fmla="*/ 2935229 w 5345882"/>
                <a:gd name="connsiteY144" fmla="*/ 6933 h 7684394"/>
                <a:gd name="connsiteX145" fmla="*/ 2866206 w 5345882"/>
                <a:gd name="connsiteY145" fmla="*/ 0 h 7684394"/>
                <a:gd name="connsiteX146" fmla="*/ 2795456 w 5345882"/>
                <a:gd name="connsiteY146" fmla="*/ 6933 h 7684394"/>
                <a:gd name="connsiteX147" fmla="*/ 2728158 w 5345882"/>
                <a:gd name="connsiteY147" fmla="*/ 22534 h 7684394"/>
                <a:gd name="connsiteX148" fmla="*/ 2667762 w 5345882"/>
                <a:gd name="connsiteY148" fmla="*/ 53735 h 7684394"/>
                <a:gd name="connsiteX149" fmla="*/ 2612544 w 5345882"/>
                <a:gd name="connsiteY149" fmla="*/ 88403 h 7684394"/>
                <a:gd name="connsiteX150" fmla="*/ 2565953 w 5345882"/>
                <a:gd name="connsiteY150" fmla="*/ 135205 h 7684394"/>
                <a:gd name="connsiteX151" fmla="*/ 2527989 w 5345882"/>
                <a:gd name="connsiteY151" fmla="*/ 188940 h 7684394"/>
                <a:gd name="connsiteX152" fmla="*/ 2496929 w 5345882"/>
                <a:gd name="connsiteY152" fmla="*/ 249609 h 7684394"/>
                <a:gd name="connsiteX153" fmla="*/ 2479673 w 5345882"/>
                <a:gd name="connsiteY153" fmla="*/ 315478 h 7684394"/>
                <a:gd name="connsiteX154" fmla="*/ 2474496 w 5345882"/>
                <a:gd name="connsiteY154" fmla="*/ 383080 h 7684394"/>
                <a:gd name="connsiteX155" fmla="*/ 2473571 w 5345882"/>
                <a:gd name="connsiteY155" fmla="*/ 383080 h 7684394"/>
                <a:gd name="connsiteX156" fmla="*/ 2473571 w 5345882"/>
                <a:gd name="connsiteY156" fmla="*/ 2798908 h 7684394"/>
                <a:gd name="connsiteX157" fmla="*/ 2466666 w 5345882"/>
                <a:gd name="connsiteY157" fmla="*/ 2840322 h 7684394"/>
                <a:gd name="connsiteX158" fmla="*/ 2449405 w 5345882"/>
                <a:gd name="connsiteY158" fmla="*/ 2873108 h 7684394"/>
                <a:gd name="connsiteX159" fmla="*/ 2418334 w 5345882"/>
                <a:gd name="connsiteY159" fmla="*/ 2900718 h 7684394"/>
                <a:gd name="connsiteX160" fmla="*/ 2383811 w 5345882"/>
                <a:gd name="connsiteY160" fmla="*/ 2919699 h 7684394"/>
                <a:gd name="connsiteX161" fmla="*/ 2342384 w 5345882"/>
                <a:gd name="connsiteY161" fmla="*/ 2926602 h 7684394"/>
                <a:gd name="connsiteX162" fmla="*/ 2300956 w 5345882"/>
                <a:gd name="connsiteY162" fmla="*/ 2919699 h 7684394"/>
                <a:gd name="connsiteX163" fmla="*/ 2266433 w 5345882"/>
                <a:gd name="connsiteY163" fmla="*/ 2900718 h 7684394"/>
                <a:gd name="connsiteX164" fmla="*/ 2237089 w 5345882"/>
                <a:gd name="connsiteY164" fmla="*/ 2873108 h 7684394"/>
                <a:gd name="connsiteX165" fmla="*/ 2218101 w 5345882"/>
                <a:gd name="connsiteY165" fmla="*/ 2840322 h 7684394"/>
                <a:gd name="connsiteX166" fmla="*/ 2211196 w 5345882"/>
                <a:gd name="connsiteY166" fmla="*/ 2798908 h 7684394"/>
                <a:gd name="connsiteX167" fmla="*/ 2211196 w 5345882"/>
                <a:gd name="connsiteY167" fmla="*/ 901995 h 7684394"/>
                <a:gd name="connsiteX168" fmla="*/ 2212208 w 5345882"/>
                <a:gd name="connsiteY168" fmla="*/ 892130 h 7684394"/>
                <a:gd name="connsiteX169" fmla="*/ 2205306 w 5345882"/>
                <a:gd name="connsiteY169" fmla="*/ 824832 h 7684394"/>
                <a:gd name="connsiteX170" fmla="*/ 2188050 w 5345882"/>
                <a:gd name="connsiteY170" fmla="*/ 757534 h 7684394"/>
                <a:gd name="connsiteX171" fmla="*/ 2158715 w 5345882"/>
                <a:gd name="connsiteY171" fmla="*/ 698864 h 7684394"/>
                <a:gd name="connsiteX172" fmla="*/ 2120752 w 5345882"/>
                <a:gd name="connsiteY172" fmla="*/ 645371 h 7684394"/>
                <a:gd name="connsiteX173" fmla="*/ 2074161 w 5345882"/>
                <a:gd name="connsiteY173" fmla="*/ 602231 h 7684394"/>
                <a:gd name="connsiteX174" fmla="*/ 2018942 w 5345882"/>
                <a:gd name="connsiteY174" fmla="*/ 562543 h 7684394"/>
                <a:gd name="connsiteX175" fmla="*/ 1958546 w 5345882"/>
                <a:gd name="connsiteY175" fmla="*/ 534933 h 7684394"/>
                <a:gd name="connsiteX176" fmla="*/ 1891248 w 5345882"/>
                <a:gd name="connsiteY176" fmla="*/ 515952 h 7684394"/>
                <a:gd name="connsiteX177" fmla="*/ 1820499 w 5345882"/>
                <a:gd name="connsiteY177" fmla="*/ 510775 h 7684394"/>
                <a:gd name="connsiteX178" fmla="*/ 1751475 w 5345882"/>
                <a:gd name="connsiteY178" fmla="*/ 515952 h 7684394"/>
                <a:gd name="connsiteX179" fmla="*/ 1684177 w 5345882"/>
                <a:gd name="connsiteY179" fmla="*/ 534933 h 7684394"/>
                <a:gd name="connsiteX180" fmla="*/ 1622055 w 5345882"/>
                <a:gd name="connsiteY180" fmla="*/ 562543 h 7684394"/>
                <a:gd name="connsiteX181" fmla="*/ 1568562 w 5345882"/>
                <a:gd name="connsiteY181" fmla="*/ 602231 h 7684394"/>
                <a:gd name="connsiteX182" fmla="*/ 1521971 w 5345882"/>
                <a:gd name="connsiteY182" fmla="*/ 645371 h 7684394"/>
                <a:gd name="connsiteX183" fmla="*/ 1484008 w 5345882"/>
                <a:gd name="connsiteY183" fmla="*/ 698864 h 7684394"/>
                <a:gd name="connsiteX184" fmla="*/ 1454673 w 5345882"/>
                <a:gd name="connsiteY184" fmla="*/ 757534 h 7684394"/>
                <a:gd name="connsiteX185" fmla="*/ 1435692 w 5345882"/>
                <a:gd name="connsiteY185" fmla="*/ 824832 h 7684394"/>
                <a:gd name="connsiteX186" fmla="*/ 1428789 w 5345882"/>
                <a:gd name="connsiteY186" fmla="*/ 892130 h 7684394"/>
                <a:gd name="connsiteX187" fmla="*/ 1427525 w 5345882"/>
                <a:gd name="connsiteY187" fmla="*/ 892130 h 7684394"/>
                <a:gd name="connsiteX188" fmla="*/ 1427525 w 5345882"/>
                <a:gd name="connsiteY188" fmla="*/ 4072394 h 7684394"/>
                <a:gd name="connsiteX189" fmla="*/ 899324 w 5345882"/>
                <a:gd name="connsiteY189" fmla="*/ 3364902 h 7684394"/>
                <a:gd name="connsiteX190" fmla="*/ 852718 w 5345882"/>
                <a:gd name="connsiteY190" fmla="*/ 3306232 h 7684394"/>
                <a:gd name="connsiteX191" fmla="*/ 800933 w 5345882"/>
                <a:gd name="connsiteY191" fmla="*/ 3252738 h 7684394"/>
                <a:gd name="connsiteX192" fmla="*/ 742244 w 5345882"/>
                <a:gd name="connsiteY192" fmla="*/ 3211324 h 7684394"/>
                <a:gd name="connsiteX193" fmla="*/ 678377 w 5345882"/>
                <a:gd name="connsiteY193" fmla="*/ 3175087 h 7684394"/>
                <a:gd name="connsiteX194" fmla="*/ 614509 w 5345882"/>
                <a:gd name="connsiteY194" fmla="*/ 3147477 h 7684394"/>
                <a:gd name="connsiteX195" fmla="*/ 545463 w 5345882"/>
                <a:gd name="connsiteY195" fmla="*/ 3130221 h 7684394"/>
                <a:gd name="connsiteX196" fmla="*/ 476417 w 5345882"/>
                <a:gd name="connsiteY196" fmla="*/ 3121593 h 7684394"/>
                <a:gd name="connsiteX197" fmla="*/ 409098 w 5345882"/>
                <a:gd name="connsiteY197" fmla="*/ 3123319 h 7684394"/>
                <a:gd name="connsiteX198" fmla="*/ 341778 w 5345882"/>
                <a:gd name="connsiteY198" fmla="*/ 3135398 h 7684394"/>
                <a:gd name="connsiteX199" fmla="*/ 274458 w 5345882"/>
                <a:gd name="connsiteY199" fmla="*/ 3156105 h 7684394"/>
                <a:gd name="connsiteX200" fmla="*/ 210591 w 5345882"/>
                <a:gd name="connsiteY200" fmla="*/ 3187166 h 7684394"/>
                <a:gd name="connsiteX201" fmla="*/ 153628 w 5345882"/>
                <a:gd name="connsiteY201" fmla="*/ 3230306 h 7684394"/>
                <a:gd name="connsiteX202" fmla="*/ 107022 w 5345882"/>
                <a:gd name="connsiteY202" fmla="*/ 3276897 h 7684394"/>
                <a:gd name="connsiteX203" fmla="*/ 67320 w 5345882"/>
                <a:gd name="connsiteY203" fmla="*/ 3332116 h 7684394"/>
                <a:gd name="connsiteX204" fmla="*/ 36250 w 5345882"/>
                <a:gd name="connsiteY204" fmla="*/ 3390786 h 7684394"/>
                <a:gd name="connsiteX205" fmla="*/ 15536 w 5345882"/>
                <a:gd name="connsiteY205" fmla="*/ 3454633 h 7684394"/>
                <a:gd name="connsiteX206" fmla="*/ 1727 w 5345882"/>
                <a:gd name="connsiteY206" fmla="*/ 3520205 h 768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345882" h="7684394">
                  <a:moveTo>
                    <a:pt x="0" y="3590954"/>
                  </a:moveTo>
                  <a:lnTo>
                    <a:pt x="6905" y="3658252"/>
                  </a:lnTo>
                  <a:lnTo>
                    <a:pt x="24167" y="3729001"/>
                  </a:lnTo>
                  <a:lnTo>
                    <a:pt x="50059" y="3796300"/>
                  </a:lnTo>
                  <a:lnTo>
                    <a:pt x="86308" y="3861872"/>
                  </a:lnTo>
                  <a:lnTo>
                    <a:pt x="91486" y="3865323"/>
                  </a:lnTo>
                  <a:lnTo>
                    <a:pt x="100117" y="3879128"/>
                  </a:lnTo>
                  <a:lnTo>
                    <a:pt x="115652" y="3901561"/>
                  </a:lnTo>
                  <a:lnTo>
                    <a:pt x="136366" y="3930896"/>
                  </a:lnTo>
                  <a:lnTo>
                    <a:pt x="160532" y="3970584"/>
                  </a:lnTo>
                  <a:lnTo>
                    <a:pt x="191603" y="4013724"/>
                  </a:lnTo>
                  <a:lnTo>
                    <a:pt x="226126" y="4065492"/>
                  </a:lnTo>
                  <a:lnTo>
                    <a:pt x="265827" y="4122436"/>
                  </a:lnTo>
                  <a:lnTo>
                    <a:pt x="307255" y="4184558"/>
                  </a:lnTo>
                  <a:lnTo>
                    <a:pt x="352135" y="4251856"/>
                  </a:lnTo>
                  <a:lnTo>
                    <a:pt x="400467" y="4324330"/>
                  </a:lnTo>
                  <a:lnTo>
                    <a:pt x="452251" y="4398531"/>
                  </a:lnTo>
                  <a:lnTo>
                    <a:pt x="504036" y="4476182"/>
                  </a:lnTo>
                  <a:lnTo>
                    <a:pt x="559273" y="4557285"/>
                  </a:lnTo>
                  <a:lnTo>
                    <a:pt x="616235" y="4640114"/>
                  </a:lnTo>
                  <a:lnTo>
                    <a:pt x="673198" y="4722942"/>
                  </a:lnTo>
                  <a:lnTo>
                    <a:pt x="731888" y="4809222"/>
                  </a:lnTo>
                  <a:lnTo>
                    <a:pt x="787124" y="4893776"/>
                  </a:lnTo>
                  <a:lnTo>
                    <a:pt x="845813" y="4978330"/>
                  </a:lnTo>
                  <a:lnTo>
                    <a:pt x="906229" y="5062884"/>
                  </a:lnTo>
                  <a:lnTo>
                    <a:pt x="961465" y="5149163"/>
                  </a:lnTo>
                  <a:lnTo>
                    <a:pt x="1016702" y="5231992"/>
                  </a:lnTo>
                  <a:lnTo>
                    <a:pt x="1070213" y="5309643"/>
                  </a:lnTo>
                  <a:lnTo>
                    <a:pt x="1123723" y="5385569"/>
                  </a:lnTo>
                  <a:lnTo>
                    <a:pt x="1173781" y="5459770"/>
                  </a:lnTo>
                  <a:lnTo>
                    <a:pt x="1218662" y="5530518"/>
                  </a:lnTo>
                  <a:lnTo>
                    <a:pt x="1265267" y="5596091"/>
                  </a:lnTo>
                  <a:lnTo>
                    <a:pt x="1303243" y="5654762"/>
                  </a:lnTo>
                  <a:lnTo>
                    <a:pt x="1365384" y="5739315"/>
                  </a:lnTo>
                  <a:lnTo>
                    <a:pt x="1427525" y="5820418"/>
                  </a:lnTo>
                  <a:lnTo>
                    <a:pt x="1494845" y="5901521"/>
                  </a:lnTo>
                  <a:lnTo>
                    <a:pt x="1567343" y="5977447"/>
                  </a:lnTo>
                  <a:lnTo>
                    <a:pt x="1643294" y="6051647"/>
                  </a:lnTo>
                  <a:lnTo>
                    <a:pt x="1726149" y="6120671"/>
                  </a:lnTo>
                  <a:lnTo>
                    <a:pt x="1806208" y="6183097"/>
                  </a:lnTo>
                  <a:lnTo>
                    <a:pt x="1815646" y="6245352"/>
                  </a:lnTo>
                  <a:cubicBezTo>
                    <a:pt x="1885479" y="6811492"/>
                    <a:pt x="1725861" y="7178775"/>
                    <a:pt x="1725861" y="7684394"/>
                  </a:cubicBezTo>
                  <a:lnTo>
                    <a:pt x="4869111" y="7684394"/>
                  </a:lnTo>
                  <a:cubicBezTo>
                    <a:pt x="4869111" y="7217669"/>
                    <a:pt x="4665102" y="6783091"/>
                    <a:pt x="4716104" y="6308329"/>
                  </a:cubicBezTo>
                  <a:lnTo>
                    <a:pt x="4731562" y="6207490"/>
                  </a:lnTo>
                  <a:lnTo>
                    <a:pt x="4762444" y="6182792"/>
                  </a:lnTo>
                  <a:lnTo>
                    <a:pt x="4834942" y="6118946"/>
                  </a:lnTo>
                  <a:lnTo>
                    <a:pt x="4898810" y="6053373"/>
                  </a:lnTo>
                  <a:lnTo>
                    <a:pt x="4959225" y="5986075"/>
                  </a:lnTo>
                  <a:lnTo>
                    <a:pt x="5012736" y="5913600"/>
                  </a:lnTo>
                  <a:lnTo>
                    <a:pt x="5061068" y="5844576"/>
                  </a:lnTo>
                  <a:lnTo>
                    <a:pt x="5104221" y="5770376"/>
                  </a:lnTo>
                  <a:lnTo>
                    <a:pt x="5143923" y="5697901"/>
                  </a:lnTo>
                  <a:lnTo>
                    <a:pt x="5178446" y="5623700"/>
                  </a:lnTo>
                  <a:lnTo>
                    <a:pt x="5209517" y="5551226"/>
                  </a:lnTo>
                  <a:lnTo>
                    <a:pt x="5237135" y="5478751"/>
                  </a:lnTo>
                  <a:lnTo>
                    <a:pt x="5259575" y="5406276"/>
                  </a:lnTo>
                  <a:lnTo>
                    <a:pt x="5280289" y="5337252"/>
                  </a:lnTo>
                  <a:lnTo>
                    <a:pt x="5295824" y="5269954"/>
                  </a:lnTo>
                  <a:lnTo>
                    <a:pt x="5311359" y="5204382"/>
                  </a:lnTo>
                  <a:lnTo>
                    <a:pt x="5321716" y="5140535"/>
                  </a:lnTo>
                  <a:lnTo>
                    <a:pt x="5332073" y="5078414"/>
                  </a:lnTo>
                  <a:lnTo>
                    <a:pt x="5337252" y="5021470"/>
                  </a:lnTo>
                  <a:lnTo>
                    <a:pt x="5342430" y="4967976"/>
                  </a:lnTo>
                  <a:lnTo>
                    <a:pt x="5344156" y="4919660"/>
                  </a:lnTo>
                  <a:lnTo>
                    <a:pt x="5345882" y="4874794"/>
                  </a:lnTo>
                  <a:lnTo>
                    <a:pt x="5345882" y="4835106"/>
                  </a:lnTo>
                  <a:lnTo>
                    <a:pt x="5345882" y="1401179"/>
                  </a:lnTo>
                  <a:lnTo>
                    <a:pt x="5345750" y="1401179"/>
                  </a:lnTo>
                  <a:lnTo>
                    <a:pt x="5345882" y="1399453"/>
                  </a:lnTo>
                  <a:lnTo>
                    <a:pt x="5340706" y="1328704"/>
                  </a:lnTo>
                  <a:lnTo>
                    <a:pt x="5321724" y="1264857"/>
                  </a:lnTo>
                  <a:lnTo>
                    <a:pt x="5294115" y="1206187"/>
                  </a:lnTo>
                  <a:lnTo>
                    <a:pt x="5254426" y="1152694"/>
                  </a:lnTo>
                  <a:lnTo>
                    <a:pt x="5207835" y="1106103"/>
                  </a:lnTo>
                  <a:lnTo>
                    <a:pt x="5152616" y="1068140"/>
                  </a:lnTo>
                  <a:lnTo>
                    <a:pt x="5092220" y="1040531"/>
                  </a:lnTo>
                  <a:lnTo>
                    <a:pt x="5024922" y="1023275"/>
                  </a:lnTo>
                  <a:lnTo>
                    <a:pt x="4954173" y="1018098"/>
                  </a:lnTo>
                  <a:lnTo>
                    <a:pt x="4883423" y="1023275"/>
                  </a:lnTo>
                  <a:lnTo>
                    <a:pt x="4817851" y="1040531"/>
                  </a:lnTo>
                  <a:lnTo>
                    <a:pt x="4757455" y="1068140"/>
                  </a:lnTo>
                  <a:lnTo>
                    <a:pt x="4702236" y="1106103"/>
                  </a:lnTo>
                  <a:lnTo>
                    <a:pt x="4653920" y="1152694"/>
                  </a:lnTo>
                  <a:lnTo>
                    <a:pt x="4615957" y="1206187"/>
                  </a:lnTo>
                  <a:lnTo>
                    <a:pt x="4586622" y="1264857"/>
                  </a:lnTo>
                  <a:lnTo>
                    <a:pt x="4569366" y="1328704"/>
                  </a:lnTo>
                  <a:lnTo>
                    <a:pt x="4562463" y="1399453"/>
                  </a:lnTo>
                  <a:lnTo>
                    <a:pt x="4562640" y="1401179"/>
                  </a:lnTo>
                  <a:lnTo>
                    <a:pt x="4562211" y="1401179"/>
                  </a:lnTo>
                  <a:lnTo>
                    <a:pt x="4562211" y="3054295"/>
                  </a:lnTo>
                  <a:lnTo>
                    <a:pt x="4557032" y="3093984"/>
                  </a:lnTo>
                  <a:lnTo>
                    <a:pt x="4536319" y="3128496"/>
                  </a:lnTo>
                  <a:lnTo>
                    <a:pt x="4508700" y="3156105"/>
                  </a:lnTo>
                  <a:lnTo>
                    <a:pt x="4474177" y="3175087"/>
                  </a:lnTo>
                  <a:lnTo>
                    <a:pt x="4432750" y="3181989"/>
                  </a:lnTo>
                  <a:lnTo>
                    <a:pt x="4396501" y="3176812"/>
                  </a:lnTo>
                  <a:lnTo>
                    <a:pt x="4367156" y="3164733"/>
                  </a:lnTo>
                  <a:lnTo>
                    <a:pt x="4337812" y="3142301"/>
                  </a:lnTo>
                  <a:lnTo>
                    <a:pt x="4318824" y="3118142"/>
                  </a:lnTo>
                  <a:lnTo>
                    <a:pt x="4305015" y="3088807"/>
                  </a:lnTo>
                  <a:lnTo>
                    <a:pt x="4301562" y="3054295"/>
                  </a:lnTo>
                  <a:lnTo>
                    <a:pt x="4301562" y="636742"/>
                  </a:lnTo>
                  <a:lnTo>
                    <a:pt x="4300086" y="636742"/>
                  </a:lnTo>
                  <a:lnTo>
                    <a:pt x="4300172" y="635881"/>
                  </a:lnTo>
                  <a:lnTo>
                    <a:pt x="4293270" y="568735"/>
                  </a:lnTo>
                  <a:lnTo>
                    <a:pt x="4274288" y="503311"/>
                  </a:lnTo>
                  <a:lnTo>
                    <a:pt x="4244953" y="444773"/>
                  </a:lnTo>
                  <a:lnTo>
                    <a:pt x="4206990" y="391401"/>
                  </a:lnTo>
                  <a:lnTo>
                    <a:pt x="4160399" y="344915"/>
                  </a:lnTo>
                  <a:lnTo>
                    <a:pt x="4106906" y="308759"/>
                  </a:lnTo>
                  <a:lnTo>
                    <a:pt x="4044785" y="279490"/>
                  </a:lnTo>
                  <a:lnTo>
                    <a:pt x="3977486" y="262274"/>
                  </a:lnTo>
                  <a:lnTo>
                    <a:pt x="3908463" y="255387"/>
                  </a:lnTo>
                  <a:lnTo>
                    <a:pt x="3839439" y="262274"/>
                  </a:lnTo>
                  <a:lnTo>
                    <a:pt x="3770415" y="279490"/>
                  </a:lnTo>
                  <a:lnTo>
                    <a:pt x="3710019" y="308759"/>
                  </a:lnTo>
                  <a:lnTo>
                    <a:pt x="3656526" y="344915"/>
                  </a:lnTo>
                  <a:lnTo>
                    <a:pt x="3608210" y="391401"/>
                  </a:lnTo>
                  <a:lnTo>
                    <a:pt x="3570246" y="444773"/>
                  </a:lnTo>
                  <a:lnTo>
                    <a:pt x="3540911" y="503311"/>
                  </a:lnTo>
                  <a:lnTo>
                    <a:pt x="3523655" y="568735"/>
                  </a:lnTo>
                  <a:lnTo>
                    <a:pt x="3516753" y="635881"/>
                  </a:lnTo>
                  <a:lnTo>
                    <a:pt x="3517891" y="647234"/>
                  </a:lnTo>
                  <a:lnTo>
                    <a:pt x="3517891" y="2798908"/>
                  </a:lnTo>
                  <a:lnTo>
                    <a:pt x="3510986" y="2840322"/>
                  </a:lnTo>
                  <a:lnTo>
                    <a:pt x="3491999" y="2873108"/>
                  </a:lnTo>
                  <a:lnTo>
                    <a:pt x="3462654" y="2900718"/>
                  </a:lnTo>
                  <a:lnTo>
                    <a:pt x="3428131" y="2919699"/>
                  </a:lnTo>
                  <a:lnTo>
                    <a:pt x="3386704" y="2926602"/>
                  </a:lnTo>
                  <a:lnTo>
                    <a:pt x="3345276" y="2919699"/>
                  </a:lnTo>
                  <a:lnTo>
                    <a:pt x="3310753" y="2900718"/>
                  </a:lnTo>
                  <a:lnTo>
                    <a:pt x="3279682" y="2873108"/>
                  </a:lnTo>
                  <a:lnTo>
                    <a:pt x="3262421" y="2840322"/>
                  </a:lnTo>
                  <a:lnTo>
                    <a:pt x="3257242" y="2798908"/>
                  </a:lnTo>
                  <a:lnTo>
                    <a:pt x="3257242" y="389670"/>
                  </a:lnTo>
                  <a:lnTo>
                    <a:pt x="3257915" y="383081"/>
                  </a:lnTo>
                  <a:lnTo>
                    <a:pt x="3251013" y="315478"/>
                  </a:lnTo>
                  <a:lnTo>
                    <a:pt x="3233757" y="249609"/>
                  </a:lnTo>
                  <a:lnTo>
                    <a:pt x="3202696" y="188940"/>
                  </a:lnTo>
                  <a:lnTo>
                    <a:pt x="3166459" y="135205"/>
                  </a:lnTo>
                  <a:lnTo>
                    <a:pt x="3118142" y="88403"/>
                  </a:lnTo>
                  <a:lnTo>
                    <a:pt x="3062923" y="53735"/>
                  </a:lnTo>
                  <a:lnTo>
                    <a:pt x="3002527" y="22534"/>
                  </a:lnTo>
                  <a:lnTo>
                    <a:pt x="2935229" y="6933"/>
                  </a:lnTo>
                  <a:lnTo>
                    <a:pt x="2866206" y="0"/>
                  </a:lnTo>
                  <a:lnTo>
                    <a:pt x="2795456" y="6933"/>
                  </a:lnTo>
                  <a:lnTo>
                    <a:pt x="2728158" y="22534"/>
                  </a:lnTo>
                  <a:lnTo>
                    <a:pt x="2667762" y="53735"/>
                  </a:lnTo>
                  <a:lnTo>
                    <a:pt x="2612544" y="88403"/>
                  </a:lnTo>
                  <a:lnTo>
                    <a:pt x="2565953" y="135205"/>
                  </a:lnTo>
                  <a:lnTo>
                    <a:pt x="2527989" y="188940"/>
                  </a:lnTo>
                  <a:lnTo>
                    <a:pt x="2496929" y="249609"/>
                  </a:lnTo>
                  <a:lnTo>
                    <a:pt x="2479673" y="315478"/>
                  </a:lnTo>
                  <a:lnTo>
                    <a:pt x="2474496" y="383080"/>
                  </a:lnTo>
                  <a:lnTo>
                    <a:pt x="2473571" y="383080"/>
                  </a:lnTo>
                  <a:lnTo>
                    <a:pt x="2473571" y="2798908"/>
                  </a:lnTo>
                  <a:lnTo>
                    <a:pt x="2466666" y="2840322"/>
                  </a:lnTo>
                  <a:lnTo>
                    <a:pt x="2449405" y="2873108"/>
                  </a:lnTo>
                  <a:lnTo>
                    <a:pt x="2418334" y="2900718"/>
                  </a:lnTo>
                  <a:lnTo>
                    <a:pt x="2383811" y="2919699"/>
                  </a:lnTo>
                  <a:lnTo>
                    <a:pt x="2342384" y="2926602"/>
                  </a:lnTo>
                  <a:lnTo>
                    <a:pt x="2300956" y="2919699"/>
                  </a:lnTo>
                  <a:lnTo>
                    <a:pt x="2266433" y="2900718"/>
                  </a:lnTo>
                  <a:lnTo>
                    <a:pt x="2237089" y="2873108"/>
                  </a:lnTo>
                  <a:lnTo>
                    <a:pt x="2218101" y="2840322"/>
                  </a:lnTo>
                  <a:lnTo>
                    <a:pt x="2211196" y="2798908"/>
                  </a:lnTo>
                  <a:lnTo>
                    <a:pt x="2211196" y="901995"/>
                  </a:lnTo>
                  <a:lnTo>
                    <a:pt x="2212208" y="892130"/>
                  </a:lnTo>
                  <a:lnTo>
                    <a:pt x="2205306" y="824832"/>
                  </a:lnTo>
                  <a:lnTo>
                    <a:pt x="2188050" y="757534"/>
                  </a:lnTo>
                  <a:lnTo>
                    <a:pt x="2158715" y="698864"/>
                  </a:lnTo>
                  <a:lnTo>
                    <a:pt x="2120752" y="645371"/>
                  </a:lnTo>
                  <a:lnTo>
                    <a:pt x="2074161" y="602231"/>
                  </a:lnTo>
                  <a:lnTo>
                    <a:pt x="2018942" y="562543"/>
                  </a:lnTo>
                  <a:lnTo>
                    <a:pt x="1958546" y="534933"/>
                  </a:lnTo>
                  <a:lnTo>
                    <a:pt x="1891248" y="515952"/>
                  </a:lnTo>
                  <a:lnTo>
                    <a:pt x="1820499" y="510775"/>
                  </a:lnTo>
                  <a:lnTo>
                    <a:pt x="1751475" y="515952"/>
                  </a:lnTo>
                  <a:lnTo>
                    <a:pt x="1684177" y="534933"/>
                  </a:lnTo>
                  <a:lnTo>
                    <a:pt x="1622055" y="562543"/>
                  </a:lnTo>
                  <a:lnTo>
                    <a:pt x="1568562" y="602231"/>
                  </a:lnTo>
                  <a:lnTo>
                    <a:pt x="1521971" y="645371"/>
                  </a:lnTo>
                  <a:lnTo>
                    <a:pt x="1484008" y="698864"/>
                  </a:lnTo>
                  <a:lnTo>
                    <a:pt x="1454673" y="757534"/>
                  </a:lnTo>
                  <a:lnTo>
                    <a:pt x="1435692" y="824832"/>
                  </a:lnTo>
                  <a:lnTo>
                    <a:pt x="1428789" y="892130"/>
                  </a:lnTo>
                  <a:lnTo>
                    <a:pt x="1427525" y="892130"/>
                  </a:lnTo>
                  <a:lnTo>
                    <a:pt x="1427525" y="4072394"/>
                  </a:lnTo>
                  <a:lnTo>
                    <a:pt x="899324" y="3364902"/>
                  </a:lnTo>
                  <a:lnTo>
                    <a:pt x="852718" y="3306232"/>
                  </a:lnTo>
                  <a:lnTo>
                    <a:pt x="800933" y="3252738"/>
                  </a:lnTo>
                  <a:lnTo>
                    <a:pt x="742244" y="3211324"/>
                  </a:lnTo>
                  <a:lnTo>
                    <a:pt x="678377" y="3175087"/>
                  </a:lnTo>
                  <a:lnTo>
                    <a:pt x="614509" y="3147477"/>
                  </a:lnTo>
                  <a:lnTo>
                    <a:pt x="545463" y="3130221"/>
                  </a:lnTo>
                  <a:lnTo>
                    <a:pt x="476417" y="3121593"/>
                  </a:lnTo>
                  <a:lnTo>
                    <a:pt x="409098" y="3123319"/>
                  </a:lnTo>
                  <a:lnTo>
                    <a:pt x="341778" y="3135398"/>
                  </a:lnTo>
                  <a:lnTo>
                    <a:pt x="274458" y="3156105"/>
                  </a:lnTo>
                  <a:lnTo>
                    <a:pt x="210591" y="3187166"/>
                  </a:lnTo>
                  <a:lnTo>
                    <a:pt x="153628" y="3230306"/>
                  </a:lnTo>
                  <a:lnTo>
                    <a:pt x="107022" y="3276897"/>
                  </a:lnTo>
                  <a:lnTo>
                    <a:pt x="67320" y="3332116"/>
                  </a:lnTo>
                  <a:lnTo>
                    <a:pt x="36250" y="3390786"/>
                  </a:lnTo>
                  <a:lnTo>
                    <a:pt x="15536" y="3454633"/>
                  </a:lnTo>
                  <a:lnTo>
                    <a:pt x="1727" y="3520205"/>
                  </a:lnTo>
                  <a:close/>
                </a:path>
              </a:pathLst>
            </a:custGeom>
            <a:grpFill/>
            <a:ln w="0">
              <a:solidFill>
                <a:schemeClr val="bg2">
                  <a:lumMod val="20000"/>
                  <a:lumOff val="80000"/>
                </a:schemeClr>
              </a:solidFill>
              <a:prstDash val="solid"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2880" tIns="91440" rIns="182880" bIns="91440" numCol="1" anchor="t" anchorCtr="0" compatLnSpc="1">
              <a:noAutofit/>
            </a:bodyPr>
            <a:lstStyle/>
            <a:p>
              <a:endParaRPr lang="ko-KR" altLang="en-US"/>
            </a:p>
          </p:txBody>
        </p:sp>
        <p:pic>
          <p:nvPicPr>
            <p:cNvPr id="13" name="그림 12" descr="C:\Users\higas\Desktop\ppt-image\jquery01.pngjquery0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652943" y="3686744"/>
              <a:ext cx="539980" cy="54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그림 13" descr="C:\Users\higas\Desktop\ppt-image\web-architect.jpgweb-architect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450533" y="3009602"/>
              <a:ext cx="539980" cy="34072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606" y="2118995"/>
              <a:ext cx="540000" cy="54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615" y="4476363"/>
              <a:ext cx="540000" cy="54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" name="자유형 31"/>
          <p:cNvSpPr/>
          <p:nvPr/>
        </p:nvSpPr>
        <p:spPr>
          <a:xfrm>
            <a:off x="21775468" y="4461915"/>
            <a:ext cx="2235200" cy="6975044"/>
          </a:xfrm>
          <a:custGeom>
            <a:avLst/>
            <a:gdLst>
              <a:gd name="connsiteX0" fmla="*/ 245619 w 4736932"/>
              <a:gd name="connsiteY0" fmla="*/ 0 h 2687293"/>
              <a:gd name="connsiteX1" fmla="*/ 4736932 w 4736932"/>
              <a:gd name="connsiteY1" fmla="*/ 0 h 2687293"/>
              <a:gd name="connsiteX2" fmla="*/ 4736932 w 4736932"/>
              <a:gd name="connsiteY2" fmla="*/ 2687293 h 2687293"/>
              <a:gd name="connsiteX3" fmla="*/ 245619 w 4736932"/>
              <a:gd name="connsiteY3" fmla="*/ 2687293 h 2687293"/>
              <a:gd name="connsiteX4" fmla="*/ 0 w 4736932"/>
              <a:gd name="connsiteY4" fmla="*/ 2441674 h 2687293"/>
              <a:gd name="connsiteX5" fmla="*/ 0 w 4736932"/>
              <a:gd name="connsiteY5" fmla="*/ 245619 h 2687293"/>
              <a:gd name="connsiteX6" fmla="*/ 245619 w 4736932"/>
              <a:gd name="connsiteY6" fmla="*/ 0 h 268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6932" h="2687293">
                <a:moveTo>
                  <a:pt x="245619" y="0"/>
                </a:moveTo>
                <a:lnTo>
                  <a:pt x="4736932" y="0"/>
                </a:lnTo>
                <a:lnTo>
                  <a:pt x="4736932" y="2687293"/>
                </a:lnTo>
                <a:lnTo>
                  <a:pt x="245619" y="2687293"/>
                </a:lnTo>
                <a:cubicBezTo>
                  <a:pt x="109967" y="2687293"/>
                  <a:pt x="0" y="2577326"/>
                  <a:pt x="0" y="2441674"/>
                </a:cubicBezTo>
                <a:lnTo>
                  <a:pt x="0" y="245619"/>
                </a:lnTo>
                <a:cubicBezTo>
                  <a:pt x="0" y="109967"/>
                  <a:pt x="109967" y="0"/>
                  <a:pt x="245619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600"/>
          </a:p>
        </p:txBody>
      </p:sp>
      <p:sp>
        <p:nvSpPr>
          <p:cNvPr id="5" name="자유형 32"/>
          <p:cNvSpPr/>
          <p:nvPr/>
        </p:nvSpPr>
        <p:spPr>
          <a:xfrm>
            <a:off x="22148800" y="4332962"/>
            <a:ext cx="2235200" cy="7457740"/>
          </a:xfrm>
          <a:custGeom>
            <a:avLst/>
            <a:gdLst>
              <a:gd name="connsiteX0" fmla="*/ 245619 w 4736932"/>
              <a:gd name="connsiteY0" fmla="*/ 0 h 2687293"/>
              <a:gd name="connsiteX1" fmla="*/ 4736932 w 4736932"/>
              <a:gd name="connsiteY1" fmla="*/ 0 h 2687293"/>
              <a:gd name="connsiteX2" fmla="*/ 4736932 w 4736932"/>
              <a:gd name="connsiteY2" fmla="*/ 2687293 h 2687293"/>
              <a:gd name="connsiteX3" fmla="*/ 245619 w 4736932"/>
              <a:gd name="connsiteY3" fmla="*/ 2687293 h 2687293"/>
              <a:gd name="connsiteX4" fmla="*/ 0 w 4736932"/>
              <a:gd name="connsiteY4" fmla="*/ 2441674 h 2687293"/>
              <a:gd name="connsiteX5" fmla="*/ 0 w 4736932"/>
              <a:gd name="connsiteY5" fmla="*/ 245619 h 2687293"/>
              <a:gd name="connsiteX6" fmla="*/ 245619 w 4736932"/>
              <a:gd name="connsiteY6" fmla="*/ 0 h 268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6932" h="2687293">
                <a:moveTo>
                  <a:pt x="245619" y="0"/>
                </a:moveTo>
                <a:lnTo>
                  <a:pt x="4736932" y="0"/>
                </a:lnTo>
                <a:lnTo>
                  <a:pt x="4736932" y="2687293"/>
                </a:lnTo>
                <a:lnTo>
                  <a:pt x="245619" y="2687293"/>
                </a:lnTo>
                <a:cubicBezTo>
                  <a:pt x="109967" y="2687293"/>
                  <a:pt x="0" y="2577326"/>
                  <a:pt x="0" y="2441674"/>
                </a:cubicBezTo>
                <a:lnTo>
                  <a:pt x="0" y="245619"/>
                </a:lnTo>
                <a:cubicBezTo>
                  <a:pt x="0" y="109967"/>
                  <a:pt x="109967" y="0"/>
                  <a:pt x="245619" y="0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600"/>
          </a:p>
        </p:txBody>
      </p:sp>
      <p:sp>
        <p:nvSpPr>
          <p:cNvPr id="6" name="TextBox 17"/>
          <p:cNvSpPr txBox="1"/>
          <p:nvPr/>
        </p:nvSpPr>
        <p:spPr>
          <a:xfrm>
            <a:off x="7603490" y="8951595"/>
            <a:ext cx="606361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4. </a:t>
            </a:r>
            <a:r>
              <a:rPr lang="ko-KR" altLang="en-US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</a:p>
        </p:txBody>
      </p:sp>
      <p:sp>
        <p:nvSpPr>
          <p:cNvPr id="30" name="TextBox 17"/>
          <p:cNvSpPr txBox="1"/>
          <p:nvPr/>
        </p:nvSpPr>
        <p:spPr>
          <a:xfrm>
            <a:off x="7076085" y="6647497"/>
            <a:ext cx="526126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3. </a:t>
            </a:r>
            <a:r>
              <a:rPr lang="ko-KR" altLang="en-US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시스템 아키텍쳐</a:t>
            </a:r>
          </a:p>
        </p:txBody>
      </p:sp>
      <p:sp>
        <p:nvSpPr>
          <p:cNvPr id="31" name="TextBox 17"/>
          <p:cNvSpPr txBox="1"/>
          <p:nvPr/>
        </p:nvSpPr>
        <p:spPr>
          <a:xfrm>
            <a:off x="8406410" y="4333557"/>
            <a:ext cx="526126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2. </a:t>
            </a:r>
            <a:r>
              <a:rPr lang="ko-KR" altLang="en-US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시연 영상</a:t>
            </a:r>
          </a:p>
        </p:txBody>
      </p:sp>
      <p:sp>
        <p:nvSpPr>
          <p:cNvPr id="38" name="TextBox 17"/>
          <p:cNvSpPr txBox="1"/>
          <p:nvPr/>
        </p:nvSpPr>
        <p:spPr>
          <a:xfrm>
            <a:off x="9269375" y="11295062"/>
            <a:ext cx="526126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5. </a:t>
            </a:r>
            <a:r>
              <a:rPr lang="ko-KR" altLang="en-US" sz="4600" b="1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보안점</a:t>
            </a:r>
            <a:endParaRPr lang="ko-KR" altLang="en-US" sz="4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40" name="그림 13" descr="C:\Users\higas\Desktop\project-design\images\bigdata02.jpgbigdata0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23483" y="837574"/>
            <a:ext cx="1602106" cy="16021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17"/>
          <p:cNvSpPr txBox="1"/>
          <p:nvPr/>
        </p:nvSpPr>
        <p:spPr>
          <a:xfrm rot="2220000">
            <a:off x="13187325" y="3343592"/>
            <a:ext cx="526126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주요기능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20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538283"/>
            <a:ext cx="4956527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 smtClean="0">
                <a:solidFill>
                  <a:srgbClr val="F56C2E"/>
                </a:solidFill>
                <a:latin typeface="맑은 고딕" panose="020B0503020000020004" charset="-127"/>
                <a:ea typeface="맑은 고딕" panose="020B0503020000020004" charset="-127"/>
              </a:rPr>
              <a:t>Data Visualization</a:t>
            </a:r>
            <a:endParaRPr sz="4000" dirty="0">
              <a:solidFill>
                <a:srgbClr val="F56C2E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109140" y="4359520"/>
            <a:ext cx="793115" cy="793115"/>
          </a:xfrm>
          <a:prstGeom prst="rect">
            <a:avLst/>
          </a:prstGeom>
          <a:solidFill>
            <a:srgbClr val="F56C2E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03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8472500" y="4573258"/>
            <a:ext cx="1410308" cy="1340358"/>
          </a:xfrm>
          <a:prstGeom prst="downArrow">
            <a:avLst/>
          </a:prstGeom>
          <a:solidFill>
            <a:srgbClr val="F56C2E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88"/>
          <p:cNvSpPr/>
          <p:nvPr/>
        </p:nvSpPr>
        <p:spPr>
          <a:xfrm>
            <a:off x="10309998" y="4681737"/>
            <a:ext cx="63109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1) Chart JS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라이브러리 사용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5" name="Shape 88"/>
          <p:cNvSpPr/>
          <p:nvPr/>
        </p:nvSpPr>
        <p:spPr>
          <a:xfrm>
            <a:off x="10309998" y="5260929"/>
            <a:ext cx="64633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- </a:t>
            </a:r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Easy pie chart </a:t>
            </a:r>
            <a:r>
              <a:rPr lang="en-US" altLang="ko-KR" sz="32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js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의</a:t>
            </a:r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활용</a:t>
            </a:r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8" name="Shape 88"/>
          <p:cNvSpPr/>
          <p:nvPr/>
        </p:nvSpPr>
        <p:spPr>
          <a:xfrm>
            <a:off x="2305050" y="6377942"/>
            <a:ext cx="13144500" cy="71681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$('.easy-pie-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chart.percentage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').each(function(){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				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var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 $box = $(this).closest('.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infobox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');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				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var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barColor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 = $(this).data('color') || 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(!$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box.hasClass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('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infobox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-dark') ? $box.css('color') : 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'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rgba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(255,255,255,0.95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)');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var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trackColor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 = 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barColor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 == '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rgba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(255,255,255,0.95)' ? 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'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rgba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(255,255,255,0.25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)' : '#E2E2E2';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var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size = 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parseInt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($(this).data('size')) || 50;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$(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this).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easyPieChart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({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barColor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barColor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,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trackColor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trackColor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,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	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scaleColor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: false,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	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lineCap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: 'butt',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	</a:t>
            </a:r>
            <a:r>
              <a:rPr lang="en-US" altLang="ko-KR" sz="3200" dirty="0" err="1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lineWidth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parseInt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(size/8),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	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animate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ace.vars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['</a:t>
            </a:r>
            <a:r>
              <a:rPr lang="en-US" altLang="ko-KR" sz="3200" dirty="0" err="1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old_ie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'] ? false : 1000,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	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size</a:t>
            </a:r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: size</a:t>
            </a:r>
          </a:p>
          <a:p>
            <a:r>
              <a:rPr lang="en-US" altLang="ko-KR" sz="3200" dirty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		</a:t>
            </a:r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});</a:t>
            </a:r>
            <a:endParaRPr lang="en-US" altLang="ko-KR" sz="3200" dirty="0">
              <a:solidFill>
                <a:schemeClr val="accent6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r>
              <a:rPr lang="en-US" altLang="ko-KR" sz="32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})</a:t>
            </a:r>
            <a:endParaRPr lang="en-US" sz="3200" dirty="0" smtClean="0">
              <a:solidFill>
                <a:schemeClr val="accent6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16" name="Phone_gol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318" y="3759744"/>
            <a:ext cx="5190164" cy="9786314"/>
          </a:xfrm>
          <a:prstGeom prst="rect">
            <a:avLst/>
          </a:prstGeom>
          <a:ln w="3175">
            <a:miter lim="4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1456" y="5152635"/>
            <a:ext cx="4061888" cy="7141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036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21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538283"/>
            <a:ext cx="4956527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 smtClean="0">
                <a:solidFill>
                  <a:srgbClr val="F56C2E"/>
                </a:solidFill>
                <a:latin typeface="맑은 고딕" panose="020B0503020000020004" charset="-127"/>
                <a:ea typeface="맑은 고딕" panose="020B0503020000020004" charset="-127"/>
              </a:rPr>
              <a:t>Data Visualization</a:t>
            </a:r>
            <a:endParaRPr sz="4000" dirty="0">
              <a:solidFill>
                <a:srgbClr val="F56C2E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109140" y="4359520"/>
            <a:ext cx="793115" cy="793115"/>
          </a:xfrm>
          <a:prstGeom prst="rect">
            <a:avLst/>
          </a:prstGeom>
          <a:solidFill>
            <a:srgbClr val="F56C2E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03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4559466" y="6246601"/>
            <a:ext cx="1410308" cy="1340358"/>
          </a:xfrm>
          <a:prstGeom prst="downArrow">
            <a:avLst/>
          </a:prstGeom>
          <a:solidFill>
            <a:srgbClr val="F56C2E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88"/>
          <p:cNvSpPr/>
          <p:nvPr/>
        </p:nvSpPr>
        <p:spPr>
          <a:xfrm>
            <a:off x="2109140" y="8716664"/>
            <a:ext cx="63109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2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) Chart JS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라이브러리 사용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5" name="Shape 88"/>
          <p:cNvSpPr/>
          <p:nvPr/>
        </p:nvSpPr>
        <p:spPr>
          <a:xfrm>
            <a:off x="2109140" y="9287375"/>
            <a:ext cx="64633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- S</a:t>
            </a:r>
            <a:r>
              <a:rPr lang="en-US" altLang="ko-KR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parkline </a:t>
            </a:r>
            <a:r>
              <a:rPr lang="en-US" altLang="ko-KR" sz="3200" dirty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chart </a:t>
            </a:r>
            <a:r>
              <a:rPr lang="en-US" altLang="ko-KR" sz="32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jquery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2500" y="4538283"/>
            <a:ext cx="15417785" cy="8034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169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22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538283"/>
            <a:ext cx="4956527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 smtClean="0">
                <a:solidFill>
                  <a:srgbClr val="F56C2E"/>
                </a:solidFill>
                <a:latin typeface="맑은 고딕" panose="020B0503020000020004" charset="-127"/>
                <a:ea typeface="맑은 고딕" panose="020B0503020000020004" charset="-127"/>
              </a:rPr>
              <a:t>Data Visualization</a:t>
            </a:r>
            <a:endParaRPr sz="4000" dirty="0">
              <a:solidFill>
                <a:srgbClr val="F56C2E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109140" y="4359520"/>
            <a:ext cx="793115" cy="793115"/>
          </a:xfrm>
          <a:prstGeom prst="rect">
            <a:avLst/>
          </a:prstGeom>
          <a:solidFill>
            <a:srgbClr val="F56C2E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03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4559466" y="6246601"/>
            <a:ext cx="1410308" cy="1340358"/>
          </a:xfrm>
          <a:prstGeom prst="downArrow">
            <a:avLst/>
          </a:prstGeom>
          <a:solidFill>
            <a:srgbClr val="F56C2E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88"/>
          <p:cNvSpPr/>
          <p:nvPr/>
        </p:nvSpPr>
        <p:spPr>
          <a:xfrm>
            <a:off x="2109140" y="8716664"/>
            <a:ext cx="63109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3) Chart JS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5" name="Shape 88"/>
          <p:cNvSpPr/>
          <p:nvPr/>
        </p:nvSpPr>
        <p:spPr>
          <a:xfrm>
            <a:off x="2109140" y="9418549"/>
            <a:ext cx="64633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- </a:t>
            </a:r>
            <a:r>
              <a:rPr lang="en-US" sz="32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Flot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pie </a:t>
            </a:r>
            <a:r>
              <a:rPr lang="en-US" sz="32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js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의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활용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88797" y="3790950"/>
            <a:ext cx="7785191" cy="969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hape 88"/>
          <p:cNvSpPr/>
          <p:nvPr/>
        </p:nvSpPr>
        <p:spPr>
          <a:xfrm>
            <a:off x="2109140" y="10053696"/>
            <a:ext cx="64633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- </a:t>
            </a:r>
            <a:r>
              <a:rPr lang="en-US" sz="32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Flot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resize </a:t>
            </a:r>
            <a:r>
              <a:rPr lang="en-US" sz="32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js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의</a:t>
            </a: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활용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6" name="Shape 88"/>
          <p:cNvSpPr/>
          <p:nvPr/>
        </p:nvSpPr>
        <p:spPr>
          <a:xfrm>
            <a:off x="2122780" y="10760043"/>
            <a:ext cx="6463360" cy="4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- Pie chart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에 </a:t>
            </a:r>
            <a:r>
              <a:rPr lang="ko-KR" altLang="en-US" sz="32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툴팁</a:t>
            </a:r>
            <a:r>
              <a:rPr lang="ko-KR" altLang="en-US" sz="32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적용</a:t>
            </a:r>
            <a:endParaRPr sz="32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8087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23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538283"/>
            <a:ext cx="4956527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40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기타 유효한 기능</a:t>
            </a:r>
            <a:endParaRPr sz="4000" dirty="0">
              <a:solidFill>
                <a:schemeClr val="accent6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109140" y="4359520"/>
            <a:ext cx="793115" cy="793115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04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2" name="Shape 88"/>
          <p:cNvSpPr/>
          <p:nvPr/>
        </p:nvSpPr>
        <p:spPr>
          <a:xfrm>
            <a:off x="2109140" y="6743370"/>
            <a:ext cx="892081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1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) </a:t>
            </a:r>
            <a:r>
              <a:rPr lang="en-US" sz="40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Daum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4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우편번호 서비스</a:t>
            </a:r>
            <a:endParaRPr sz="4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88797" y="3733800"/>
            <a:ext cx="7785191" cy="967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920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24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2" name="daum-po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 flipH="1" flipV="1">
            <a:off x="1202055" y="2235744"/>
            <a:ext cx="17314545" cy="103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9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25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538283"/>
            <a:ext cx="4956527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40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기타 유효한 기능</a:t>
            </a:r>
            <a:endParaRPr sz="4000" dirty="0">
              <a:solidFill>
                <a:schemeClr val="accent6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109140" y="4359520"/>
            <a:ext cx="793115" cy="793115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04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2" name="Shape 88"/>
          <p:cNvSpPr/>
          <p:nvPr/>
        </p:nvSpPr>
        <p:spPr>
          <a:xfrm>
            <a:off x="2109140" y="6743370"/>
            <a:ext cx="892081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2) </a:t>
            </a:r>
            <a:r>
              <a:rPr lang="en-US" sz="40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Datepicker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JS </a:t>
            </a:r>
            <a:endParaRPr sz="4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88797" y="4946943"/>
            <a:ext cx="7785191" cy="725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hape 88"/>
          <p:cNvSpPr/>
          <p:nvPr/>
        </p:nvSpPr>
        <p:spPr>
          <a:xfrm>
            <a:off x="2198571" y="9894635"/>
            <a:ext cx="8920810" cy="5201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캘린더 </a:t>
            </a:r>
            <a:r>
              <a:rPr lang="en-US" altLang="ko-KR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</a:t>
            </a:r>
            <a:r>
              <a:rPr lang="ko-KR" alt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기능 </a:t>
            </a:r>
            <a:r>
              <a:rPr lang="en-US" altLang="ko-KR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jQuery </a:t>
            </a:r>
            <a:r>
              <a:rPr lang="ko-KR" alt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라이브러리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sz="36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4559466" y="7902321"/>
            <a:ext cx="1410308" cy="1340358"/>
          </a:xfrm>
          <a:prstGeom prst="downArrow">
            <a:avLst/>
          </a:prstGeom>
          <a:solidFill>
            <a:schemeClr val="accent6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Shape 88"/>
          <p:cNvSpPr/>
          <p:nvPr/>
        </p:nvSpPr>
        <p:spPr>
          <a:xfrm>
            <a:off x="2208395" y="10811148"/>
            <a:ext cx="8920810" cy="5201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JS</a:t>
            </a:r>
            <a:r>
              <a:rPr lang="ko-KR" alt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로 한글 전환 작업 필요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sz="36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7073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26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39" name="Shape 88"/>
          <p:cNvSpPr/>
          <p:nvPr/>
        </p:nvSpPr>
        <p:spPr>
          <a:xfrm>
            <a:off x="3308794" y="4538283"/>
            <a:ext cx="4956527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4000" dirty="0" smtClean="0">
                <a:solidFill>
                  <a:schemeClr val="accent6"/>
                </a:solidFill>
                <a:latin typeface="맑은 고딕" panose="020B0503020000020004" charset="-127"/>
                <a:ea typeface="맑은 고딕" panose="020B0503020000020004" charset="-127"/>
              </a:rPr>
              <a:t>기타 유효한 기능</a:t>
            </a:r>
            <a:endParaRPr sz="4000" dirty="0">
              <a:solidFill>
                <a:schemeClr val="accent6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6" name="도형 79"/>
          <p:cNvSpPr/>
          <p:nvPr/>
        </p:nvSpPr>
        <p:spPr>
          <a:xfrm>
            <a:off x="2109140" y="4359520"/>
            <a:ext cx="793115" cy="793115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</a:ln>
                <a:solidFill>
                  <a:srgbClr val="FFFFFF"/>
                </a:solidFill>
                <a:latin typeface="맑은 고딕" panose="020B0503020000020004" charset="-127"/>
                <a:ea typeface="맑은 고딕" panose="020B0503020000020004" charset="-127"/>
              </a:rPr>
              <a:t>04</a:t>
            </a:r>
            <a:endParaRPr lang="ko-KR" altLang="en-US" sz="4000" b="0" cap="none" dirty="0" smtClean="0">
              <a:ln w="9525" cap="flat" cmpd="sng">
                <a:noFill/>
              </a:ln>
              <a:solidFill>
                <a:srgbClr val="FFFFFF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2" name="Shape 88"/>
          <p:cNvSpPr/>
          <p:nvPr/>
        </p:nvSpPr>
        <p:spPr>
          <a:xfrm>
            <a:off x="2109140" y="6743370"/>
            <a:ext cx="8920810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4000" dirty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) </a:t>
            </a:r>
            <a:r>
              <a:rPr lang="ko-KR" altLang="en-US" sz="40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스케쥴</a:t>
            </a:r>
            <a:r>
              <a:rPr lang="ko-KR" altLang="en-US" sz="4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관리 기능 </a:t>
            </a:r>
            <a:r>
              <a:rPr lang="en-US" altLang="ko-KR" sz="4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(jQuery)</a:t>
            </a:r>
            <a:r>
              <a:rPr lang="en-US" sz="4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sz="4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9950" y="4359520"/>
            <a:ext cx="11376604" cy="777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hape 88"/>
          <p:cNvSpPr/>
          <p:nvPr/>
        </p:nvSpPr>
        <p:spPr>
          <a:xfrm>
            <a:off x="2198571" y="9894635"/>
            <a:ext cx="8920810" cy="5201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Moment JS </a:t>
            </a:r>
            <a:r>
              <a:rPr lang="ko-KR" alt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라이브러리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endParaRPr sz="36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4559466" y="7902321"/>
            <a:ext cx="1410308" cy="1340358"/>
          </a:xfrm>
          <a:prstGeom prst="downArrow">
            <a:avLst/>
          </a:prstGeom>
          <a:solidFill>
            <a:schemeClr val="accent6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Shape 88"/>
          <p:cNvSpPr/>
          <p:nvPr/>
        </p:nvSpPr>
        <p:spPr>
          <a:xfrm>
            <a:off x="2208395" y="10811148"/>
            <a:ext cx="8920810" cy="5201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36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Fullcalendar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 JS </a:t>
            </a:r>
            <a:r>
              <a:rPr lang="ko-KR" altLang="en-US" sz="36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라이브러리</a:t>
            </a:r>
            <a:endParaRPr sz="36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2108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29" name="Shape 81"/>
          <p:cNvSpPr txBox="1"/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t>27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132261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6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UI &amp; Frontend</a:t>
            </a:r>
            <a:endParaRPr sz="6000" dirty="0">
              <a:solidFill>
                <a:schemeClr val="tx2">
                  <a:lumMod val="10000"/>
                </a:schemeClr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14" y="1508443"/>
            <a:ext cx="3552540" cy="2079851"/>
          </a:xfrm>
          <a:prstGeom prst="rect">
            <a:avLst/>
          </a:prstGeom>
        </p:spPr>
      </p:pic>
      <p:sp>
        <p:nvSpPr>
          <p:cNvPr id="1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사용기술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4" name="schedu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2055" y="2228850"/>
            <a:ext cx="17485995" cy="10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66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5765800" y="4192270"/>
            <a:ext cx="12851765" cy="2562860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9600" dirty="0"/>
              <a:t>5</a:t>
            </a:r>
            <a:r>
              <a:rPr lang="en-US" sz="9600" dirty="0" smtClean="0"/>
              <a:t>. </a:t>
            </a:r>
            <a:r>
              <a:rPr lang="ko-KR" altLang="en-US" sz="9600" dirty="0" err="1" smtClean="0"/>
              <a:t>보안</a:t>
            </a:r>
            <a:r>
              <a:rPr lang="ko-KR" altLang="en-US" sz="9600" dirty="0" err="1"/>
              <a:t>점</a:t>
            </a:r>
            <a:r>
              <a:rPr lang="en-US" sz="9600" dirty="0" smtClean="0"/>
              <a:t> </a:t>
            </a:r>
            <a:endParaRPr lang="ko-KR" altLang="en-US" sz="9600" dirty="0"/>
          </a:p>
        </p:txBody>
      </p:sp>
      <p:sp>
        <p:nvSpPr>
          <p:cNvPr id="119" name="Shape 119"/>
          <p:cNvSpPr/>
          <p:nvPr/>
        </p:nvSpPr>
        <p:spPr>
          <a:xfrm>
            <a:off x="6401351" y="6020639"/>
            <a:ext cx="11581297" cy="3623193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9524145" y="5314702"/>
            <a:ext cx="5430105" cy="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8768715" y="9928225"/>
            <a:ext cx="7106285" cy="1312545"/>
            <a:chOff x="0" y="0"/>
            <a:chExt cx="3082561" cy="790599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7690" y="288968"/>
              <a:ext cx="2452583" cy="21266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/>
                <a:t>BIGDATA3</a:t>
              </a:r>
              <a:r>
                <a:t>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98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34230" y="9059545"/>
            <a:ext cx="14459585" cy="2103755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t">
            <a:noAutofit/>
          </a:bodyPr>
          <a:lstStyle/>
          <a:p>
            <a:pPr marL="0" indent="0" algn="ctr" defTabSz="8255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1" cap="none" dirty="0" smtClean="0">
                <a:ln w="9525" cap="flat" cmpd="sng">
                  <a:noFill/>
                </a:ln>
                <a:solidFill>
                  <a:srgbClr val="F4F5F7"/>
                </a:solidFill>
                <a:latin typeface="맑은 고딕" panose="020B0503020000020004" charset="-127"/>
                <a:ea typeface="맑은 고딕" panose="020B0503020000020004" charset="-127"/>
              </a:rPr>
              <a:t>Thank you</a:t>
            </a:r>
            <a:endParaRPr lang="ko-KR" altLang="en-US" sz="8800" b="1" cap="none" dirty="0" smtClean="0">
              <a:ln w="9525" cap="flat" cmpd="sng">
                <a:noFill/>
              </a:ln>
              <a:solidFill>
                <a:srgbClr val="F4F5F7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38" y="1047748"/>
            <a:ext cx="12811368" cy="75736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5765800" y="4192270"/>
            <a:ext cx="12851765" cy="2562860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9600" dirty="0"/>
              <a:t>1. </a:t>
            </a:r>
            <a:r>
              <a:rPr lang="ko-KR" altLang="en-US" sz="9600" dirty="0" smtClean="0"/>
              <a:t>주요 기능</a:t>
            </a:r>
            <a:endParaRPr lang="ko-KR" altLang="en-US" sz="9600" dirty="0"/>
          </a:p>
        </p:txBody>
      </p:sp>
      <p:sp>
        <p:nvSpPr>
          <p:cNvPr id="119" name="Shape 119"/>
          <p:cNvSpPr/>
          <p:nvPr/>
        </p:nvSpPr>
        <p:spPr>
          <a:xfrm>
            <a:off x="6401351" y="6020639"/>
            <a:ext cx="11581297" cy="3623193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768715" y="5393184"/>
            <a:ext cx="7106285" cy="80516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8768715" y="9928225"/>
            <a:ext cx="7106285" cy="1312545"/>
            <a:chOff x="0" y="0"/>
            <a:chExt cx="3082561" cy="790599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7690" y="288968"/>
              <a:ext cx="2452583" cy="21266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/>
                <a:t>BIGDATA3</a:t>
              </a:r>
              <a:r>
                <a:t> Project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grpSp>
        <p:nvGrpSpPr>
          <p:cNvPr id="142" name="Group 142"/>
          <p:cNvGrpSpPr/>
          <p:nvPr/>
        </p:nvGrpSpPr>
        <p:grpSpPr>
          <a:xfrm>
            <a:off x="2157488" y="2581954"/>
            <a:ext cx="6186407" cy="8552093"/>
            <a:chOff x="0" y="0"/>
            <a:chExt cx="6186406" cy="8552092"/>
          </a:xfrm>
        </p:grpSpPr>
        <p:sp>
          <p:nvSpPr>
            <p:cNvPr id="135" name="Shape 135"/>
            <p:cNvSpPr/>
            <p:nvPr/>
          </p:nvSpPr>
          <p:spPr>
            <a:xfrm>
              <a:off x="647715" y="3735921"/>
              <a:ext cx="4890976" cy="222232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>
              <a:lvl1pPr algn="ctr"/>
            </a:lstStyle>
            <a:p>
              <a:endParaRPr dirty="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39" name="Group 139"/>
            <p:cNvGrpSpPr/>
            <p:nvPr/>
          </p:nvGrpSpPr>
          <p:grpSpPr>
            <a:xfrm>
              <a:off x="1551922" y="6725080"/>
              <a:ext cx="3082563" cy="790601"/>
              <a:chOff x="0" y="0"/>
              <a:chExt cx="3082561" cy="790599"/>
            </a:xfrm>
          </p:grpSpPr>
          <p:sp>
            <p:nvSpPr>
              <p:cNvPr id="137" name="Shape 137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rgbClr val="F56C2E"/>
              </a:solidFill>
              <a:ln w="38100" cap="flat">
                <a:solidFill>
                  <a:srgbClr val="F56C2E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327690" y="217499"/>
                <a:ext cx="2452583" cy="3556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spAutoFit/>
              </a:bodyPr>
              <a:lstStyle>
                <a:lvl1pPr algn="ctr">
                  <a:defRPr sz="1800" cap="all" spc="36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ontserrat-Regular"/>
                  </a:defRPr>
                </a:lvl1pPr>
              </a:lstStyle>
              <a:p>
                <a:r>
                  <a:rPr lang="en-US" dirty="0" smtClean="0"/>
                  <a:t>ThEME1</a:t>
                </a:r>
                <a:endParaRPr dirty="0"/>
              </a:p>
            </p:txBody>
          </p:sp>
        </p:grpSp>
        <p:sp>
          <p:nvSpPr>
            <p:cNvPr id="140" name="Shape 140"/>
            <p:cNvSpPr/>
            <p:nvPr/>
          </p:nvSpPr>
          <p:spPr>
            <a:xfrm>
              <a:off x="2334875" y="979206"/>
              <a:ext cx="1516656" cy="133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13737"/>
                  </a:moveTo>
                  <a:lnTo>
                    <a:pt x="14163" y="0"/>
                  </a:lnTo>
                  <a:lnTo>
                    <a:pt x="7279" y="0"/>
                  </a:lnTo>
                  <a:lnTo>
                    <a:pt x="14163" y="13737"/>
                  </a:lnTo>
                  <a:lnTo>
                    <a:pt x="21046" y="13737"/>
                  </a:lnTo>
                  <a:close/>
                  <a:moveTo>
                    <a:pt x="8426" y="14822"/>
                  </a:moveTo>
                  <a:lnTo>
                    <a:pt x="4985" y="21600"/>
                  </a:lnTo>
                  <a:lnTo>
                    <a:pt x="18158" y="21600"/>
                  </a:lnTo>
                  <a:lnTo>
                    <a:pt x="21600" y="14822"/>
                  </a:lnTo>
                  <a:lnTo>
                    <a:pt x="8426" y="14822"/>
                  </a:lnTo>
                  <a:close/>
                  <a:moveTo>
                    <a:pt x="6488" y="1717"/>
                  </a:moveTo>
                  <a:lnTo>
                    <a:pt x="0" y="14822"/>
                  </a:lnTo>
                  <a:lnTo>
                    <a:pt x="3244" y="21600"/>
                  </a:lnTo>
                  <a:lnTo>
                    <a:pt x="9930" y="8495"/>
                  </a:lnTo>
                  <a:lnTo>
                    <a:pt x="6488" y="1717"/>
                  </a:lnTo>
                  <a:close/>
                </a:path>
              </a:pathLst>
            </a:custGeom>
            <a:solidFill>
              <a:srgbClr val="F56C2E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274491" y="2908278"/>
              <a:ext cx="3637424" cy="81560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ko-KR" altLang="en-US" dirty="0" smtClean="0">
                  <a:solidFill>
                    <a:srgbClr val="F56C2E"/>
                  </a:solidFill>
                </a:rPr>
                <a:t>디지털 메뉴보드 등록 시스템</a:t>
              </a:r>
              <a:endParaRPr dirty="0">
                <a:solidFill>
                  <a:srgbClr val="F56C2E"/>
                </a:solidFill>
              </a:endParaRP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9098797" y="2581954"/>
            <a:ext cx="6186408" cy="8552093"/>
            <a:chOff x="0" y="0"/>
            <a:chExt cx="6186406" cy="8552092"/>
          </a:xfrm>
        </p:grpSpPr>
        <p:sp>
          <p:nvSpPr>
            <p:cNvPr id="143" name="Shape 143"/>
            <p:cNvSpPr/>
            <p:nvPr/>
          </p:nvSpPr>
          <p:spPr>
            <a:xfrm>
              <a:off x="2402709" y="1016400"/>
              <a:ext cx="1406388" cy="128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5" y="21600"/>
                  </a:moveTo>
                  <a:lnTo>
                    <a:pt x="9269" y="20017"/>
                  </a:lnTo>
                  <a:cubicBezTo>
                    <a:pt x="3699" y="14617"/>
                    <a:pt x="0" y="10800"/>
                    <a:pt x="0" y="6284"/>
                  </a:cubicBezTo>
                  <a:cubicBezTo>
                    <a:pt x="0" y="2700"/>
                    <a:pt x="2679" y="0"/>
                    <a:pt x="5953" y="0"/>
                  </a:cubicBezTo>
                  <a:cubicBezTo>
                    <a:pt x="7824" y="0"/>
                    <a:pt x="9652" y="884"/>
                    <a:pt x="10885" y="2467"/>
                  </a:cubicBezTo>
                  <a:cubicBezTo>
                    <a:pt x="12118" y="884"/>
                    <a:pt x="13776" y="0"/>
                    <a:pt x="15647" y="0"/>
                  </a:cubicBezTo>
                  <a:cubicBezTo>
                    <a:pt x="19134" y="0"/>
                    <a:pt x="21600" y="2700"/>
                    <a:pt x="21600" y="6284"/>
                  </a:cubicBezTo>
                  <a:cubicBezTo>
                    <a:pt x="21600" y="10800"/>
                    <a:pt x="17901" y="14617"/>
                    <a:pt x="12331" y="20017"/>
                  </a:cubicBezTo>
                  <a:lnTo>
                    <a:pt x="10885" y="21600"/>
                  </a:lnTo>
                </a:path>
              </a:pathLst>
            </a:custGeom>
            <a:solidFill>
              <a:schemeClr val="tx2">
                <a:lumMod val="25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47714" y="3735921"/>
              <a:ext cx="4890977" cy="271182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>
              <a:lvl1pPr algn="ctr"/>
            </a:lstStyle>
            <a:p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매장내의 현재 실내환경을 확인할 수 있습니다</a:t>
              </a:r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r>
                <a:rPr lang="en-US" altLang="ko-KR" sz="2400" dirty="0" err="1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기기를 통한 온도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습도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미세먼지를 관리합니다</a:t>
              </a:r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r>
                <a:rPr lang="ko-KR" altLang="en-US" sz="2400" dirty="0" err="1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스마트폰으로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400" dirty="0" err="1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챗봇을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통해 서비스를 이용할 수도 있습니다</a:t>
              </a:r>
              <a:r>
                <a:rPr lang="en-US" altLang="ko-KR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48" name="Group 148"/>
            <p:cNvGrpSpPr/>
            <p:nvPr/>
          </p:nvGrpSpPr>
          <p:grpSpPr>
            <a:xfrm>
              <a:off x="1551922" y="6725080"/>
              <a:ext cx="3082562" cy="790600"/>
              <a:chOff x="0" y="0"/>
              <a:chExt cx="3082560" cy="790598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5000"/>
                </a:schemeClr>
              </a:solidFill>
              <a:ln w="38100" cap="flat">
                <a:solidFill>
                  <a:srgbClr val="39394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327690" y="217499"/>
                <a:ext cx="2452583" cy="3556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defRPr sz="1800" cap="all" spc="36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ontserrat-Regular"/>
                  </a:defRPr>
                </a:lvl1pPr>
              </a:lstStyle>
              <a:p>
                <a:r>
                  <a:rPr lang="en-US" dirty="0" smtClean="0"/>
                  <a:t>THEME2</a:t>
                </a:r>
                <a:endParaRPr dirty="0"/>
              </a:p>
            </p:txBody>
          </p:sp>
        </p:grpSp>
        <p:sp>
          <p:nvSpPr>
            <p:cNvPr id="149" name="Shape 149"/>
            <p:cNvSpPr/>
            <p:nvPr/>
          </p:nvSpPr>
          <p:spPr>
            <a:xfrm>
              <a:off x="1274491" y="3043032"/>
              <a:ext cx="3637424" cy="5461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ko-KR" altLang="en-US" dirty="0" smtClean="0"/>
                <a:t>실내환경 정보제공 및 </a:t>
              </a:r>
              <a:r>
                <a:rPr lang="en-US" altLang="ko-KR" dirty="0" err="1" smtClean="0"/>
                <a:t>IoT</a:t>
              </a:r>
              <a:r>
                <a:rPr lang="ko-KR" altLang="en-US" dirty="0" smtClean="0"/>
                <a:t>기기 제어</a:t>
              </a:r>
              <a:endParaRPr dirty="0"/>
            </a:p>
          </p:txBody>
        </p:sp>
      </p:grpSp>
      <p:sp>
        <p:nvSpPr>
          <p:cNvPr id="3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주요기능 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1-1</a:t>
            </a:r>
          </a:p>
        </p:txBody>
      </p:sp>
      <p:grpSp>
        <p:nvGrpSpPr>
          <p:cNvPr id="2" name="Group 150"/>
          <p:cNvGrpSpPr/>
          <p:nvPr/>
        </p:nvGrpSpPr>
        <p:grpSpPr>
          <a:xfrm>
            <a:off x="16062842" y="2581954"/>
            <a:ext cx="6186408" cy="8552093"/>
            <a:chOff x="0" y="0"/>
            <a:chExt cx="6186406" cy="8552092"/>
          </a:xfrm>
        </p:grpSpPr>
        <p:sp>
          <p:nvSpPr>
            <p:cNvPr id="4" name="Shape 144"/>
            <p:cNvSpPr/>
            <p:nvPr/>
          </p:nvSpPr>
          <p:spPr>
            <a:xfrm>
              <a:off x="647714" y="3735921"/>
              <a:ext cx="4890977" cy="271182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>
              <a:lvl1pPr algn="ctr"/>
            </a:lstStyle>
            <a:p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매장의 매출 비교 분석</a:t>
              </a:r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 err="1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실내외</a:t>
              </a:r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환경 변화에 따른 데이터 분석</a:t>
              </a:r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커뮤니티 등의 평판 데이터 분석을 통하여 고객에게 최상의 맞춤 </a:t>
              </a:r>
              <a:r>
                <a:rPr lang="ko-KR" altLang="en-US" sz="2400" dirty="0" err="1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</a:t>
              </a:r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서비스를 제공합니다</a:t>
              </a:r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Shape 145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6" name="Group 148"/>
            <p:cNvGrpSpPr/>
            <p:nvPr/>
          </p:nvGrpSpPr>
          <p:grpSpPr>
            <a:xfrm>
              <a:off x="1551922" y="6725080"/>
              <a:ext cx="3082562" cy="790600"/>
              <a:chOff x="0" y="0"/>
              <a:chExt cx="3082560" cy="790598"/>
            </a:xfrm>
          </p:grpSpPr>
          <p:sp>
            <p:nvSpPr>
              <p:cNvPr id="7" name="Shape 146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5000"/>
                </a:schemeClr>
              </a:solidFill>
              <a:ln w="38100" cap="flat">
                <a:solidFill>
                  <a:srgbClr val="39394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" name="Shape 147"/>
              <p:cNvSpPr/>
              <p:nvPr/>
            </p:nvSpPr>
            <p:spPr>
              <a:xfrm>
                <a:off x="327690" y="217499"/>
                <a:ext cx="2452583" cy="3556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defRPr sz="1800" cap="all" spc="36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ontserrat-Regular"/>
                  </a:defRPr>
                </a:lvl1pPr>
              </a:lstStyle>
              <a:p>
                <a:r>
                  <a:rPr lang="en-US" dirty="0" smtClean="0"/>
                  <a:t>THEME3</a:t>
                </a:r>
                <a:endParaRPr dirty="0"/>
              </a:p>
            </p:txBody>
          </p:sp>
        </p:grpSp>
        <p:sp>
          <p:nvSpPr>
            <p:cNvPr id="9" name="Shape 149"/>
            <p:cNvSpPr/>
            <p:nvPr/>
          </p:nvSpPr>
          <p:spPr>
            <a:xfrm>
              <a:off x="1274491" y="3043032"/>
              <a:ext cx="3637424" cy="5461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ko-KR" altLang="en-US" dirty="0" err="1" smtClean="0"/>
                <a:t>빅데이터</a:t>
              </a:r>
              <a:r>
                <a:rPr lang="ko-KR" altLang="en-US" dirty="0" smtClean="0"/>
                <a:t> 분석정보 제공</a:t>
              </a:r>
              <a:endParaRPr dirty="0"/>
            </a:p>
          </p:txBody>
        </p:sp>
      </p:grpSp>
      <p:sp>
        <p:nvSpPr>
          <p:cNvPr id="11" name="Shape 151"/>
          <p:cNvSpPr/>
          <p:nvPr/>
        </p:nvSpPr>
        <p:spPr>
          <a:xfrm>
            <a:off x="18533060" y="3462230"/>
            <a:ext cx="1479897" cy="1479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42" y="10394"/>
                </a:moveTo>
                <a:lnTo>
                  <a:pt x="17459" y="10394"/>
                </a:lnTo>
                <a:lnTo>
                  <a:pt x="17459" y="6293"/>
                </a:lnTo>
                <a:cubicBezTo>
                  <a:pt x="17459" y="5116"/>
                  <a:pt x="16484" y="4101"/>
                  <a:pt x="15510" y="4101"/>
                </a:cubicBezTo>
                <a:lnTo>
                  <a:pt x="11368" y="4101"/>
                </a:lnTo>
                <a:lnTo>
                  <a:pt x="11368" y="2761"/>
                </a:lnTo>
                <a:cubicBezTo>
                  <a:pt x="11368" y="1177"/>
                  <a:pt x="10313" y="0"/>
                  <a:pt x="8851" y="0"/>
                </a:cubicBezTo>
                <a:cubicBezTo>
                  <a:pt x="7349" y="0"/>
                  <a:pt x="6090" y="1177"/>
                  <a:pt x="6090" y="2761"/>
                </a:cubicBezTo>
                <a:lnTo>
                  <a:pt x="6090" y="4101"/>
                </a:lnTo>
                <a:lnTo>
                  <a:pt x="2152" y="4101"/>
                </a:lnTo>
                <a:cubicBezTo>
                  <a:pt x="974" y="4101"/>
                  <a:pt x="0" y="5116"/>
                  <a:pt x="0" y="6293"/>
                </a:cubicBezTo>
                <a:lnTo>
                  <a:pt x="0" y="10191"/>
                </a:lnTo>
                <a:lnTo>
                  <a:pt x="1583" y="10191"/>
                </a:lnTo>
                <a:cubicBezTo>
                  <a:pt x="3126" y="10191"/>
                  <a:pt x="4304" y="11368"/>
                  <a:pt x="4304" y="12952"/>
                </a:cubicBezTo>
                <a:cubicBezTo>
                  <a:pt x="4304" y="14535"/>
                  <a:pt x="3126" y="15713"/>
                  <a:pt x="1583" y="15713"/>
                </a:cubicBezTo>
                <a:lnTo>
                  <a:pt x="0" y="15713"/>
                </a:lnTo>
                <a:lnTo>
                  <a:pt x="0" y="19611"/>
                </a:lnTo>
                <a:cubicBezTo>
                  <a:pt x="0" y="20788"/>
                  <a:pt x="974" y="21600"/>
                  <a:pt x="2152" y="21600"/>
                </a:cubicBezTo>
                <a:lnTo>
                  <a:pt x="5887" y="21600"/>
                </a:lnTo>
                <a:lnTo>
                  <a:pt x="5887" y="20017"/>
                </a:lnTo>
                <a:cubicBezTo>
                  <a:pt x="5887" y="18636"/>
                  <a:pt x="7349" y="17256"/>
                  <a:pt x="8851" y="17256"/>
                </a:cubicBezTo>
                <a:cubicBezTo>
                  <a:pt x="10313" y="17256"/>
                  <a:pt x="11571" y="18636"/>
                  <a:pt x="11571" y="20017"/>
                </a:cubicBezTo>
                <a:lnTo>
                  <a:pt x="11571" y="21600"/>
                </a:lnTo>
                <a:lnTo>
                  <a:pt x="15510" y="21600"/>
                </a:lnTo>
                <a:cubicBezTo>
                  <a:pt x="16484" y="21600"/>
                  <a:pt x="17459" y="20788"/>
                  <a:pt x="17459" y="19611"/>
                </a:cubicBezTo>
                <a:lnTo>
                  <a:pt x="17459" y="15510"/>
                </a:lnTo>
                <a:lnTo>
                  <a:pt x="19042" y="15510"/>
                </a:lnTo>
                <a:cubicBezTo>
                  <a:pt x="20423" y="15510"/>
                  <a:pt x="21600" y="14332"/>
                  <a:pt x="21600" y="12952"/>
                </a:cubicBezTo>
                <a:cubicBezTo>
                  <a:pt x="21600" y="11571"/>
                  <a:pt x="20423" y="10394"/>
                  <a:pt x="19042" y="10394"/>
                </a:cubicBezTo>
              </a:path>
            </a:pathLst>
          </a:custGeom>
          <a:solidFill>
            <a:schemeClr val="tx2">
              <a:lumMod val="25000"/>
            </a:schemeClr>
          </a:solidFill>
          <a:ln w="3175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8" name="Shape 144"/>
          <p:cNvSpPr/>
          <p:nvPr/>
        </p:nvSpPr>
        <p:spPr>
          <a:xfrm>
            <a:off x="2817902" y="6317875"/>
            <a:ext cx="4890979" cy="271182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t">
            <a:normAutofit/>
          </a:bodyPr>
          <a:lstStyle>
            <a:lvl1pPr algn="ctr"/>
          </a:lstStyle>
          <a:p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Menu Board</a:t>
            </a:r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표시할 메뉴 화면 및 이벤트 화면을 본인이 원하는 때에 언제든지 등록 요청을 할 수 있습니다</a:t>
            </a:r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요청 정보를 바탕으로 관리자가 검토 후</a:t>
            </a:r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매장의 디지털 창에 적용됩니다</a:t>
            </a:r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2400" dirty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pSp>
        <p:nvGrpSpPr>
          <p:cNvPr id="142" name="Group 142"/>
          <p:cNvGrpSpPr/>
          <p:nvPr/>
        </p:nvGrpSpPr>
        <p:grpSpPr>
          <a:xfrm>
            <a:off x="2157488" y="2581954"/>
            <a:ext cx="6186407" cy="8552093"/>
            <a:chOff x="0" y="0"/>
            <a:chExt cx="6186406" cy="8552092"/>
          </a:xfrm>
        </p:grpSpPr>
        <p:sp>
          <p:nvSpPr>
            <p:cNvPr id="135" name="Shape 135"/>
            <p:cNvSpPr/>
            <p:nvPr/>
          </p:nvSpPr>
          <p:spPr>
            <a:xfrm>
              <a:off x="647715" y="3735921"/>
              <a:ext cx="4890976" cy="271182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>
              <a:lvl1pPr algn="ctr"/>
            </a:lstStyle>
            <a:p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Digital Menu Board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표시할 메뉴 화면 및 이벤트 화면을 본인이 원하는 때에 언제든지 등록 요청을 할 수 있습니다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고객의 요청 정보를 바탕으로 관리자가 검토 후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매장의 디지털 창에 적용됩니다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chemeClr val="tx2">
                  <a:lumMod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39" name="Group 139"/>
            <p:cNvGrpSpPr/>
            <p:nvPr/>
          </p:nvGrpSpPr>
          <p:grpSpPr>
            <a:xfrm>
              <a:off x="1551922" y="6725080"/>
              <a:ext cx="3082563" cy="790601"/>
              <a:chOff x="0" y="0"/>
              <a:chExt cx="3082561" cy="790599"/>
            </a:xfrm>
          </p:grpSpPr>
          <p:sp>
            <p:nvSpPr>
              <p:cNvPr id="137" name="Shape 137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 w="381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327690" y="217499"/>
                <a:ext cx="2452583" cy="3556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spAutoFit/>
              </a:bodyPr>
              <a:lstStyle>
                <a:lvl1pPr algn="ctr">
                  <a:defRPr sz="1800" cap="all" spc="36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ontserrat-Regular"/>
                  </a:defRPr>
                </a:lvl1pPr>
              </a:lstStyle>
              <a:p>
                <a:r>
                  <a:rPr lang="en-US" dirty="0" smtClean="0"/>
                  <a:t>THEME1</a:t>
                </a:r>
                <a:endParaRPr dirty="0"/>
              </a:p>
            </p:txBody>
          </p:sp>
        </p:grpSp>
        <p:sp>
          <p:nvSpPr>
            <p:cNvPr id="140" name="Shape 140"/>
            <p:cNvSpPr/>
            <p:nvPr/>
          </p:nvSpPr>
          <p:spPr>
            <a:xfrm>
              <a:off x="2334875" y="979206"/>
              <a:ext cx="1516656" cy="133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13737"/>
                  </a:moveTo>
                  <a:lnTo>
                    <a:pt x="14163" y="0"/>
                  </a:lnTo>
                  <a:lnTo>
                    <a:pt x="7279" y="0"/>
                  </a:lnTo>
                  <a:lnTo>
                    <a:pt x="14163" y="13737"/>
                  </a:lnTo>
                  <a:lnTo>
                    <a:pt x="21046" y="13737"/>
                  </a:lnTo>
                  <a:close/>
                  <a:moveTo>
                    <a:pt x="8426" y="14822"/>
                  </a:moveTo>
                  <a:lnTo>
                    <a:pt x="4985" y="21600"/>
                  </a:lnTo>
                  <a:lnTo>
                    <a:pt x="18158" y="21600"/>
                  </a:lnTo>
                  <a:lnTo>
                    <a:pt x="21600" y="14822"/>
                  </a:lnTo>
                  <a:lnTo>
                    <a:pt x="8426" y="14822"/>
                  </a:lnTo>
                  <a:close/>
                  <a:moveTo>
                    <a:pt x="6488" y="1717"/>
                  </a:moveTo>
                  <a:lnTo>
                    <a:pt x="0" y="14822"/>
                  </a:lnTo>
                  <a:lnTo>
                    <a:pt x="3244" y="21600"/>
                  </a:lnTo>
                  <a:lnTo>
                    <a:pt x="9930" y="8495"/>
                  </a:lnTo>
                  <a:lnTo>
                    <a:pt x="6488" y="1717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274491" y="2908278"/>
              <a:ext cx="3637424" cy="81560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ko-KR" altLang="en-US" dirty="0"/>
                <a:t>디지털 메뉴보드 등록 시스템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9098797" y="2581954"/>
            <a:ext cx="6186408" cy="8552093"/>
            <a:chOff x="0" y="0"/>
            <a:chExt cx="6186406" cy="8552092"/>
          </a:xfrm>
        </p:grpSpPr>
        <p:sp>
          <p:nvSpPr>
            <p:cNvPr id="143" name="Shape 143"/>
            <p:cNvSpPr/>
            <p:nvPr/>
          </p:nvSpPr>
          <p:spPr>
            <a:xfrm>
              <a:off x="2402709" y="1016400"/>
              <a:ext cx="1406388" cy="128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5" y="21600"/>
                  </a:moveTo>
                  <a:lnTo>
                    <a:pt x="9269" y="20017"/>
                  </a:lnTo>
                  <a:cubicBezTo>
                    <a:pt x="3699" y="14617"/>
                    <a:pt x="0" y="10800"/>
                    <a:pt x="0" y="6284"/>
                  </a:cubicBezTo>
                  <a:cubicBezTo>
                    <a:pt x="0" y="2700"/>
                    <a:pt x="2679" y="0"/>
                    <a:pt x="5953" y="0"/>
                  </a:cubicBezTo>
                  <a:cubicBezTo>
                    <a:pt x="7824" y="0"/>
                    <a:pt x="9652" y="884"/>
                    <a:pt x="10885" y="2467"/>
                  </a:cubicBezTo>
                  <a:cubicBezTo>
                    <a:pt x="12118" y="884"/>
                    <a:pt x="13776" y="0"/>
                    <a:pt x="15647" y="0"/>
                  </a:cubicBezTo>
                  <a:cubicBezTo>
                    <a:pt x="19134" y="0"/>
                    <a:pt x="21600" y="2700"/>
                    <a:pt x="21600" y="6284"/>
                  </a:cubicBezTo>
                  <a:cubicBezTo>
                    <a:pt x="21600" y="10800"/>
                    <a:pt x="17901" y="14617"/>
                    <a:pt x="12331" y="20017"/>
                  </a:cubicBezTo>
                  <a:lnTo>
                    <a:pt x="10885" y="21600"/>
                  </a:lnTo>
                </a:path>
              </a:pathLst>
            </a:custGeom>
            <a:solidFill>
              <a:srgbClr val="F56C2E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879612" y="6942580"/>
              <a:ext cx="2452585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dirty="0"/>
                <a:t>New Project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1274491" y="3043032"/>
              <a:ext cx="3637424" cy="5461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ko-KR" altLang="en-US" dirty="0">
                  <a:solidFill>
                    <a:srgbClr val="F56C2E"/>
                  </a:solidFill>
                </a:rPr>
                <a:t>실내환경 정보제공 및 </a:t>
              </a:r>
              <a:r>
                <a:rPr lang="en-US" altLang="ko-KR" dirty="0" err="1">
                  <a:solidFill>
                    <a:srgbClr val="F56C2E"/>
                  </a:solidFill>
                </a:rPr>
                <a:t>IoT</a:t>
              </a:r>
              <a:r>
                <a:rPr lang="ko-KR" altLang="en-US" dirty="0">
                  <a:solidFill>
                    <a:srgbClr val="F56C2E"/>
                  </a:solidFill>
                </a:rPr>
                <a:t>기기 제어</a:t>
              </a:r>
            </a:p>
          </p:txBody>
        </p:sp>
      </p:grpSp>
      <p:sp>
        <p:nvSpPr>
          <p:cNvPr id="3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주요기능 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1-2</a:t>
            </a:r>
          </a:p>
        </p:txBody>
      </p:sp>
      <p:grpSp>
        <p:nvGrpSpPr>
          <p:cNvPr id="2" name="Group 150"/>
          <p:cNvGrpSpPr/>
          <p:nvPr/>
        </p:nvGrpSpPr>
        <p:grpSpPr>
          <a:xfrm>
            <a:off x="16062842" y="2581954"/>
            <a:ext cx="6186408" cy="8552093"/>
            <a:chOff x="0" y="0"/>
            <a:chExt cx="6186406" cy="8552092"/>
          </a:xfrm>
        </p:grpSpPr>
        <p:sp>
          <p:nvSpPr>
            <p:cNvPr id="4" name="Shape 144"/>
            <p:cNvSpPr/>
            <p:nvPr/>
          </p:nvSpPr>
          <p:spPr>
            <a:xfrm>
              <a:off x="647714" y="3735921"/>
              <a:ext cx="4890977" cy="271182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>
              <a:lvl1pPr algn="ctr"/>
            </a:lstStyle>
            <a:p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매장의 매출 비교 분석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 err="1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실내외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환경 변화에 따른 데이터 분석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커뮤니티 등의 평판 데이터 분석을 통하여 고객에게 최상의 맞춤 </a:t>
              </a:r>
              <a:r>
                <a:rPr lang="ko-KR" altLang="en-US" sz="2400" dirty="0" err="1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서비스를 제공합니다</a:t>
              </a:r>
              <a:r>
                <a:rPr lang="en-US" altLang="ko-KR" sz="20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ko-KR" altLang="en-US" sz="20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Shape 145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6" name="Group 148"/>
            <p:cNvGrpSpPr/>
            <p:nvPr/>
          </p:nvGrpSpPr>
          <p:grpSpPr>
            <a:xfrm>
              <a:off x="1551922" y="6725080"/>
              <a:ext cx="3082562" cy="790600"/>
              <a:chOff x="0" y="0"/>
              <a:chExt cx="3082560" cy="790598"/>
            </a:xfrm>
          </p:grpSpPr>
          <p:sp>
            <p:nvSpPr>
              <p:cNvPr id="7" name="Shape 146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rgbClr val="393941"/>
              </a:solidFill>
              <a:ln w="38100" cap="flat">
                <a:solidFill>
                  <a:srgbClr val="39394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" name="Shape 147"/>
              <p:cNvSpPr/>
              <p:nvPr/>
            </p:nvSpPr>
            <p:spPr>
              <a:xfrm>
                <a:off x="327690" y="217499"/>
                <a:ext cx="2452583" cy="3556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defRPr sz="1800" cap="all" spc="36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ontserrat-Regular"/>
                  </a:defRPr>
                </a:lvl1pPr>
              </a:lstStyle>
              <a:p>
                <a:r>
                  <a:rPr lang="en-US" dirty="0" smtClean="0"/>
                  <a:t>THEME3</a:t>
                </a:r>
                <a:endParaRPr dirty="0"/>
              </a:p>
            </p:txBody>
          </p:sp>
        </p:grpSp>
        <p:sp>
          <p:nvSpPr>
            <p:cNvPr id="9" name="Shape 149"/>
            <p:cNvSpPr/>
            <p:nvPr/>
          </p:nvSpPr>
          <p:spPr>
            <a:xfrm>
              <a:off x="1274491" y="3043032"/>
              <a:ext cx="3637424" cy="5461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ko-KR" altLang="en-US" dirty="0" err="1"/>
                <a:t>빅데이터</a:t>
              </a:r>
              <a:r>
                <a:rPr lang="ko-KR" altLang="en-US" dirty="0"/>
                <a:t> 분석정보 제공</a:t>
              </a:r>
            </a:p>
          </p:txBody>
        </p:sp>
      </p:grpSp>
      <p:sp>
        <p:nvSpPr>
          <p:cNvPr id="32" name="Shape 137"/>
          <p:cNvSpPr/>
          <p:nvPr/>
        </p:nvSpPr>
        <p:spPr>
          <a:xfrm>
            <a:off x="10663421" y="9351020"/>
            <a:ext cx="3082563" cy="790601"/>
          </a:xfrm>
          <a:prstGeom prst="roundRect">
            <a:avLst>
              <a:gd name="adj" fmla="val 50000"/>
            </a:avLst>
          </a:prstGeom>
          <a:solidFill>
            <a:srgbClr val="F56C2E"/>
          </a:solidFill>
          <a:ln w="38100" cap="flat">
            <a:solidFill>
              <a:srgbClr val="F56C2E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Shape 138"/>
          <p:cNvSpPr/>
          <p:nvPr/>
        </p:nvSpPr>
        <p:spPr>
          <a:xfrm>
            <a:off x="10984003" y="9555822"/>
            <a:ext cx="2452585" cy="35560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1800" cap="all" spc="36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THEME2</a:t>
            </a:r>
            <a:endParaRPr dirty="0"/>
          </a:p>
        </p:txBody>
      </p:sp>
      <p:sp>
        <p:nvSpPr>
          <p:cNvPr id="35" name="Shape 151"/>
          <p:cNvSpPr/>
          <p:nvPr/>
        </p:nvSpPr>
        <p:spPr>
          <a:xfrm>
            <a:off x="18533060" y="3462230"/>
            <a:ext cx="1479897" cy="1479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42" y="10394"/>
                </a:moveTo>
                <a:lnTo>
                  <a:pt x="17459" y="10394"/>
                </a:lnTo>
                <a:lnTo>
                  <a:pt x="17459" y="6293"/>
                </a:lnTo>
                <a:cubicBezTo>
                  <a:pt x="17459" y="5116"/>
                  <a:pt x="16484" y="4101"/>
                  <a:pt x="15510" y="4101"/>
                </a:cubicBezTo>
                <a:lnTo>
                  <a:pt x="11368" y="4101"/>
                </a:lnTo>
                <a:lnTo>
                  <a:pt x="11368" y="2761"/>
                </a:lnTo>
                <a:cubicBezTo>
                  <a:pt x="11368" y="1177"/>
                  <a:pt x="10313" y="0"/>
                  <a:pt x="8851" y="0"/>
                </a:cubicBezTo>
                <a:cubicBezTo>
                  <a:pt x="7349" y="0"/>
                  <a:pt x="6090" y="1177"/>
                  <a:pt x="6090" y="2761"/>
                </a:cubicBezTo>
                <a:lnTo>
                  <a:pt x="6090" y="4101"/>
                </a:lnTo>
                <a:lnTo>
                  <a:pt x="2152" y="4101"/>
                </a:lnTo>
                <a:cubicBezTo>
                  <a:pt x="974" y="4101"/>
                  <a:pt x="0" y="5116"/>
                  <a:pt x="0" y="6293"/>
                </a:cubicBezTo>
                <a:lnTo>
                  <a:pt x="0" y="10191"/>
                </a:lnTo>
                <a:lnTo>
                  <a:pt x="1583" y="10191"/>
                </a:lnTo>
                <a:cubicBezTo>
                  <a:pt x="3126" y="10191"/>
                  <a:pt x="4304" y="11368"/>
                  <a:pt x="4304" y="12952"/>
                </a:cubicBezTo>
                <a:cubicBezTo>
                  <a:pt x="4304" y="14535"/>
                  <a:pt x="3126" y="15713"/>
                  <a:pt x="1583" y="15713"/>
                </a:cubicBezTo>
                <a:lnTo>
                  <a:pt x="0" y="15713"/>
                </a:lnTo>
                <a:lnTo>
                  <a:pt x="0" y="19611"/>
                </a:lnTo>
                <a:cubicBezTo>
                  <a:pt x="0" y="20788"/>
                  <a:pt x="974" y="21600"/>
                  <a:pt x="2152" y="21600"/>
                </a:cubicBezTo>
                <a:lnTo>
                  <a:pt x="5887" y="21600"/>
                </a:lnTo>
                <a:lnTo>
                  <a:pt x="5887" y="20017"/>
                </a:lnTo>
                <a:cubicBezTo>
                  <a:pt x="5887" y="18636"/>
                  <a:pt x="7349" y="17256"/>
                  <a:pt x="8851" y="17256"/>
                </a:cubicBezTo>
                <a:cubicBezTo>
                  <a:pt x="10313" y="17256"/>
                  <a:pt x="11571" y="18636"/>
                  <a:pt x="11571" y="20017"/>
                </a:cubicBezTo>
                <a:lnTo>
                  <a:pt x="11571" y="21600"/>
                </a:lnTo>
                <a:lnTo>
                  <a:pt x="15510" y="21600"/>
                </a:lnTo>
                <a:cubicBezTo>
                  <a:pt x="16484" y="21600"/>
                  <a:pt x="17459" y="20788"/>
                  <a:pt x="17459" y="19611"/>
                </a:cubicBezTo>
                <a:lnTo>
                  <a:pt x="17459" y="15510"/>
                </a:lnTo>
                <a:lnTo>
                  <a:pt x="19042" y="15510"/>
                </a:lnTo>
                <a:cubicBezTo>
                  <a:pt x="20423" y="15510"/>
                  <a:pt x="21600" y="14332"/>
                  <a:pt x="21600" y="12952"/>
                </a:cubicBezTo>
                <a:cubicBezTo>
                  <a:pt x="21600" y="11571"/>
                  <a:pt x="20423" y="10394"/>
                  <a:pt x="19042" y="10394"/>
                </a:cubicBezTo>
              </a:path>
            </a:pathLst>
          </a:custGeom>
          <a:solidFill>
            <a:schemeClr val="tx2">
              <a:lumMod val="25000"/>
            </a:schemeClr>
          </a:solidFill>
          <a:ln w="3175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8" name="Shape 144"/>
          <p:cNvSpPr/>
          <p:nvPr/>
        </p:nvSpPr>
        <p:spPr>
          <a:xfrm>
            <a:off x="9746511" y="6317875"/>
            <a:ext cx="4890979" cy="271182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t">
            <a:normAutofit/>
          </a:bodyPr>
          <a:lstStyle>
            <a:lvl1pPr algn="ctr"/>
          </a:lstStyle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매장내의 현재 실내환경을 확인할 수 있습니다</a:t>
            </a:r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dirty="0" err="1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기기를 통한 온도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습도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미세먼지를 관리합니다</a:t>
            </a:r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스마트폰으로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챗봇을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통해 서비스를 이용할 수도 있습니다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pSp>
        <p:nvGrpSpPr>
          <p:cNvPr id="142" name="Group 142"/>
          <p:cNvGrpSpPr/>
          <p:nvPr/>
        </p:nvGrpSpPr>
        <p:grpSpPr>
          <a:xfrm>
            <a:off x="2157488" y="2581954"/>
            <a:ext cx="6186407" cy="8552093"/>
            <a:chOff x="0" y="0"/>
            <a:chExt cx="6186406" cy="8552092"/>
          </a:xfrm>
        </p:grpSpPr>
        <p:sp>
          <p:nvSpPr>
            <p:cNvPr id="135" name="Shape 135"/>
            <p:cNvSpPr/>
            <p:nvPr/>
          </p:nvSpPr>
          <p:spPr>
            <a:xfrm>
              <a:off x="647715" y="3735921"/>
              <a:ext cx="4890976" cy="271182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>
              <a:lvl1pPr algn="ctr"/>
            </a:lstStyle>
            <a:p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Digital Menu Board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표시할 메뉴 화면 및 이벤트 화면을 본인이 원하는 때에 언제든지 등록 요청을 할 수 있습니다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고객의 요청 정보를 바탕으로 관리자가 검토 후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매장의 디지털 창에 적용됩니다</a:t>
              </a:r>
              <a:r>
                <a:rPr lang="en-US" altLang="ko-KR" sz="2400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39" name="Group 139"/>
            <p:cNvGrpSpPr/>
            <p:nvPr/>
          </p:nvGrpSpPr>
          <p:grpSpPr>
            <a:xfrm>
              <a:off x="1551922" y="6725080"/>
              <a:ext cx="3082563" cy="790601"/>
              <a:chOff x="0" y="0"/>
              <a:chExt cx="3082561" cy="790599"/>
            </a:xfrm>
          </p:grpSpPr>
          <p:sp>
            <p:nvSpPr>
              <p:cNvPr id="137" name="Shape 137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25000"/>
                </a:schemeClr>
              </a:solidFill>
              <a:ln w="381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327690" y="217499"/>
                <a:ext cx="2452583" cy="3556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spAutoFit/>
              </a:bodyPr>
              <a:lstStyle>
                <a:lvl1pPr algn="ctr">
                  <a:defRPr sz="1800" cap="all" spc="36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ontserrat-Regular"/>
                  </a:defRPr>
                </a:lvl1pPr>
              </a:lstStyle>
              <a:p>
                <a:r>
                  <a:rPr lang="en-US" dirty="0" smtClean="0"/>
                  <a:t>THEME1</a:t>
                </a:r>
                <a:endParaRPr dirty="0"/>
              </a:p>
            </p:txBody>
          </p:sp>
        </p:grpSp>
        <p:sp>
          <p:nvSpPr>
            <p:cNvPr id="140" name="Shape 140"/>
            <p:cNvSpPr/>
            <p:nvPr/>
          </p:nvSpPr>
          <p:spPr>
            <a:xfrm>
              <a:off x="2334875" y="979206"/>
              <a:ext cx="1516656" cy="133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13737"/>
                  </a:moveTo>
                  <a:lnTo>
                    <a:pt x="14163" y="0"/>
                  </a:lnTo>
                  <a:lnTo>
                    <a:pt x="7279" y="0"/>
                  </a:lnTo>
                  <a:lnTo>
                    <a:pt x="14163" y="13737"/>
                  </a:lnTo>
                  <a:lnTo>
                    <a:pt x="21046" y="13737"/>
                  </a:lnTo>
                  <a:close/>
                  <a:moveTo>
                    <a:pt x="8426" y="14822"/>
                  </a:moveTo>
                  <a:lnTo>
                    <a:pt x="4985" y="21600"/>
                  </a:lnTo>
                  <a:lnTo>
                    <a:pt x="18158" y="21600"/>
                  </a:lnTo>
                  <a:lnTo>
                    <a:pt x="21600" y="14822"/>
                  </a:lnTo>
                  <a:lnTo>
                    <a:pt x="8426" y="14822"/>
                  </a:lnTo>
                  <a:close/>
                  <a:moveTo>
                    <a:pt x="6488" y="1717"/>
                  </a:moveTo>
                  <a:lnTo>
                    <a:pt x="0" y="14822"/>
                  </a:lnTo>
                  <a:lnTo>
                    <a:pt x="3244" y="21600"/>
                  </a:lnTo>
                  <a:lnTo>
                    <a:pt x="9930" y="8495"/>
                  </a:lnTo>
                  <a:lnTo>
                    <a:pt x="6488" y="1717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274491" y="2908278"/>
              <a:ext cx="3637424" cy="81560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ko-KR" altLang="en-US" dirty="0"/>
                <a:t>디지털 메뉴보드 등록 시스템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9098797" y="2581954"/>
            <a:ext cx="6186408" cy="8552093"/>
            <a:chOff x="0" y="0"/>
            <a:chExt cx="6186406" cy="8552092"/>
          </a:xfrm>
        </p:grpSpPr>
        <p:sp>
          <p:nvSpPr>
            <p:cNvPr id="143" name="Shape 143"/>
            <p:cNvSpPr/>
            <p:nvPr/>
          </p:nvSpPr>
          <p:spPr>
            <a:xfrm>
              <a:off x="2402709" y="1016400"/>
              <a:ext cx="1406388" cy="128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5" y="21600"/>
                  </a:moveTo>
                  <a:lnTo>
                    <a:pt x="9269" y="20017"/>
                  </a:lnTo>
                  <a:cubicBezTo>
                    <a:pt x="3699" y="14617"/>
                    <a:pt x="0" y="10800"/>
                    <a:pt x="0" y="6284"/>
                  </a:cubicBezTo>
                  <a:cubicBezTo>
                    <a:pt x="0" y="2700"/>
                    <a:pt x="2679" y="0"/>
                    <a:pt x="5953" y="0"/>
                  </a:cubicBezTo>
                  <a:cubicBezTo>
                    <a:pt x="7824" y="0"/>
                    <a:pt x="9652" y="884"/>
                    <a:pt x="10885" y="2467"/>
                  </a:cubicBezTo>
                  <a:cubicBezTo>
                    <a:pt x="12118" y="884"/>
                    <a:pt x="13776" y="0"/>
                    <a:pt x="15647" y="0"/>
                  </a:cubicBezTo>
                  <a:cubicBezTo>
                    <a:pt x="19134" y="0"/>
                    <a:pt x="21600" y="2700"/>
                    <a:pt x="21600" y="6284"/>
                  </a:cubicBezTo>
                  <a:cubicBezTo>
                    <a:pt x="21600" y="10800"/>
                    <a:pt x="17901" y="14617"/>
                    <a:pt x="12331" y="20017"/>
                  </a:cubicBezTo>
                  <a:lnTo>
                    <a:pt x="10885" y="21600"/>
                  </a:lnTo>
                </a:path>
              </a:pathLst>
            </a:custGeom>
            <a:solidFill>
              <a:schemeClr val="tx2">
                <a:lumMod val="25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48" name="Group 148"/>
            <p:cNvGrpSpPr/>
            <p:nvPr/>
          </p:nvGrpSpPr>
          <p:grpSpPr>
            <a:xfrm>
              <a:off x="1551922" y="6725080"/>
              <a:ext cx="3082562" cy="790600"/>
              <a:chOff x="0" y="0"/>
              <a:chExt cx="3082560" cy="790598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rgbClr val="393941"/>
              </a:solidFill>
              <a:ln w="38100" cap="flat">
                <a:solidFill>
                  <a:srgbClr val="39394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327690" y="217499"/>
                <a:ext cx="2452583" cy="3556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defRPr sz="1800" cap="all" spc="36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ontserrat-Regular"/>
                  </a:defRPr>
                </a:lvl1pPr>
              </a:lstStyle>
              <a:p>
                <a:r>
                  <a:rPr lang="en-US" dirty="0" smtClean="0"/>
                  <a:t>THEME2</a:t>
                </a:r>
                <a:endParaRPr dirty="0"/>
              </a:p>
            </p:txBody>
          </p:sp>
        </p:grpSp>
        <p:sp>
          <p:nvSpPr>
            <p:cNvPr id="149" name="Shape 149"/>
            <p:cNvSpPr/>
            <p:nvPr/>
          </p:nvSpPr>
          <p:spPr>
            <a:xfrm>
              <a:off x="1274491" y="3043032"/>
              <a:ext cx="3637424" cy="5461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ko-KR" altLang="en-US" dirty="0"/>
                <a:t>실내환경 정보제공 및 </a:t>
              </a:r>
              <a:r>
                <a:rPr lang="en-US" altLang="ko-KR" dirty="0" err="1"/>
                <a:t>IoT</a:t>
              </a:r>
              <a:r>
                <a:rPr lang="ko-KR" altLang="en-US" dirty="0"/>
                <a:t>기기 제어</a:t>
              </a:r>
            </a:p>
          </p:txBody>
        </p:sp>
      </p:grpSp>
      <p:sp>
        <p:nvSpPr>
          <p:cNvPr id="34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주요기능 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1-3</a:t>
            </a:r>
          </a:p>
        </p:txBody>
      </p:sp>
      <p:grpSp>
        <p:nvGrpSpPr>
          <p:cNvPr id="2" name="Group 150"/>
          <p:cNvGrpSpPr/>
          <p:nvPr/>
        </p:nvGrpSpPr>
        <p:grpSpPr>
          <a:xfrm>
            <a:off x="16062842" y="2581954"/>
            <a:ext cx="6186408" cy="8552093"/>
            <a:chOff x="0" y="0"/>
            <a:chExt cx="6186406" cy="8552092"/>
          </a:xfrm>
        </p:grpSpPr>
        <p:sp>
          <p:nvSpPr>
            <p:cNvPr id="4" name="Shape 144"/>
            <p:cNvSpPr/>
            <p:nvPr/>
          </p:nvSpPr>
          <p:spPr>
            <a:xfrm>
              <a:off x="647714" y="3735921"/>
              <a:ext cx="4890977" cy="271182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>
              <a:lvl1pPr algn="ctr"/>
            </a:lstStyle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매장의 매출 비교 분석</a:t>
              </a:r>
              <a:r>
                <a:rPr lang="en-US" altLang="ko-KR" sz="2400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 err="1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실내외</a:t>
              </a:r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환경 변화에 따른 데이터 분석</a:t>
              </a:r>
              <a:r>
                <a:rPr lang="en-US" altLang="ko-KR" sz="2400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커뮤니티 등의 평판 데이터 분석을 통하여 고객에게 최상의 맞춤 </a:t>
              </a:r>
              <a:r>
                <a:rPr lang="ko-KR" altLang="en-US" sz="2400" dirty="0" err="1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</a:t>
              </a:r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서비스를 제공합니다</a:t>
              </a:r>
              <a:endParaRPr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5" name="Shape 145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6" name="Group 148"/>
            <p:cNvGrpSpPr/>
            <p:nvPr/>
          </p:nvGrpSpPr>
          <p:grpSpPr>
            <a:xfrm>
              <a:off x="1551922" y="6725080"/>
              <a:ext cx="3082562" cy="790600"/>
              <a:chOff x="0" y="0"/>
              <a:chExt cx="3082560" cy="790598"/>
            </a:xfrm>
          </p:grpSpPr>
          <p:sp>
            <p:nvSpPr>
              <p:cNvPr id="7" name="Shape 146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rgbClr val="F56C2E"/>
              </a:solidFill>
              <a:ln w="381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" name="Shape 147"/>
              <p:cNvSpPr/>
              <p:nvPr/>
            </p:nvSpPr>
            <p:spPr>
              <a:xfrm>
                <a:off x="327690" y="217499"/>
                <a:ext cx="2452583" cy="35560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defRPr sz="1800" cap="all" spc="36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ontserrat-Regular"/>
                  </a:defRPr>
                </a:lvl1pPr>
              </a:lstStyle>
              <a:p>
                <a:r>
                  <a:rPr lang="en-US" dirty="0" smtClean="0"/>
                  <a:t>THEME3</a:t>
                </a:r>
                <a:endParaRPr dirty="0"/>
              </a:p>
            </p:txBody>
          </p:sp>
        </p:grpSp>
        <p:sp>
          <p:nvSpPr>
            <p:cNvPr id="9" name="Shape 149"/>
            <p:cNvSpPr/>
            <p:nvPr/>
          </p:nvSpPr>
          <p:spPr>
            <a:xfrm>
              <a:off x="1274491" y="3043032"/>
              <a:ext cx="3637424" cy="5461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ko-KR" altLang="en-US" dirty="0" err="1">
                  <a:solidFill>
                    <a:srgbClr val="F56C2E"/>
                  </a:solidFill>
                </a:rPr>
                <a:t>빅데이터</a:t>
              </a:r>
              <a:r>
                <a:rPr lang="ko-KR" altLang="en-US" dirty="0">
                  <a:solidFill>
                    <a:srgbClr val="F56C2E"/>
                  </a:solidFill>
                </a:rPr>
                <a:t> 분석정보 제공</a:t>
              </a:r>
            </a:p>
          </p:txBody>
        </p:sp>
      </p:grpSp>
      <p:sp>
        <p:nvSpPr>
          <p:cNvPr id="28" name="Shape 151"/>
          <p:cNvSpPr/>
          <p:nvPr/>
        </p:nvSpPr>
        <p:spPr>
          <a:xfrm>
            <a:off x="18533060" y="3462230"/>
            <a:ext cx="1479897" cy="1479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42" y="10394"/>
                </a:moveTo>
                <a:lnTo>
                  <a:pt x="17459" y="10394"/>
                </a:lnTo>
                <a:lnTo>
                  <a:pt x="17459" y="6293"/>
                </a:lnTo>
                <a:cubicBezTo>
                  <a:pt x="17459" y="5116"/>
                  <a:pt x="16484" y="4101"/>
                  <a:pt x="15510" y="4101"/>
                </a:cubicBezTo>
                <a:lnTo>
                  <a:pt x="11368" y="4101"/>
                </a:lnTo>
                <a:lnTo>
                  <a:pt x="11368" y="2761"/>
                </a:lnTo>
                <a:cubicBezTo>
                  <a:pt x="11368" y="1177"/>
                  <a:pt x="10313" y="0"/>
                  <a:pt x="8851" y="0"/>
                </a:cubicBezTo>
                <a:cubicBezTo>
                  <a:pt x="7349" y="0"/>
                  <a:pt x="6090" y="1177"/>
                  <a:pt x="6090" y="2761"/>
                </a:cubicBezTo>
                <a:lnTo>
                  <a:pt x="6090" y="4101"/>
                </a:lnTo>
                <a:lnTo>
                  <a:pt x="2152" y="4101"/>
                </a:lnTo>
                <a:cubicBezTo>
                  <a:pt x="974" y="4101"/>
                  <a:pt x="0" y="5116"/>
                  <a:pt x="0" y="6293"/>
                </a:cubicBezTo>
                <a:lnTo>
                  <a:pt x="0" y="10191"/>
                </a:lnTo>
                <a:lnTo>
                  <a:pt x="1583" y="10191"/>
                </a:lnTo>
                <a:cubicBezTo>
                  <a:pt x="3126" y="10191"/>
                  <a:pt x="4304" y="11368"/>
                  <a:pt x="4304" y="12952"/>
                </a:cubicBezTo>
                <a:cubicBezTo>
                  <a:pt x="4304" y="14535"/>
                  <a:pt x="3126" y="15713"/>
                  <a:pt x="1583" y="15713"/>
                </a:cubicBezTo>
                <a:lnTo>
                  <a:pt x="0" y="15713"/>
                </a:lnTo>
                <a:lnTo>
                  <a:pt x="0" y="19611"/>
                </a:lnTo>
                <a:cubicBezTo>
                  <a:pt x="0" y="20788"/>
                  <a:pt x="974" y="21600"/>
                  <a:pt x="2152" y="21600"/>
                </a:cubicBezTo>
                <a:lnTo>
                  <a:pt x="5887" y="21600"/>
                </a:lnTo>
                <a:lnTo>
                  <a:pt x="5887" y="20017"/>
                </a:lnTo>
                <a:cubicBezTo>
                  <a:pt x="5887" y="18636"/>
                  <a:pt x="7349" y="17256"/>
                  <a:pt x="8851" y="17256"/>
                </a:cubicBezTo>
                <a:cubicBezTo>
                  <a:pt x="10313" y="17256"/>
                  <a:pt x="11571" y="18636"/>
                  <a:pt x="11571" y="20017"/>
                </a:cubicBezTo>
                <a:lnTo>
                  <a:pt x="11571" y="21600"/>
                </a:lnTo>
                <a:lnTo>
                  <a:pt x="15510" y="21600"/>
                </a:lnTo>
                <a:cubicBezTo>
                  <a:pt x="16484" y="21600"/>
                  <a:pt x="17459" y="20788"/>
                  <a:pt x="17459" y="19611"/>
                </a:cubicBezTo>
                <a:lnTo>
                  <a:pt x="17459" y="15510"/>
                </a:lnTo>
                <a:lnTo>
                  <a:pt x="19042" y="15510"/>
                </a:lnTo>
                <a:cubicBezTo>
                  <a:pt x="20423" y="15510"/>
                  <a:pt x="21600" y="14332"/>
                  <a:pt x="21600" y="12952"/>
                </a:cubicBezTo>
                <a:cubicBezTo>
                  <a:pt x="21600" y="11571"/>
                  <a:pt x="20423" y="10394"/>
                  <a:pt x="19042" y="10394"/>
                </a:cubicBezTo>
              </a:path>
            </a:pathLst>
          </a:custGeom>
          <a:solidFill>
            <a:srgbClr val="F56C2E"/>
          </a:solidFill>
          <a:ln w="3175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29" name="Shape 144"/>
          <p:cNvSpPr/>
          <p:nvPr/>
        </p:nvSpPr>
        <p:spPr>
          <a:xfrm>
            <a:off x="9746511" y="6317875"/>
            <a:ext cx="4890979" cy="271182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t">
            <a:normAutofit/>
          </a:bodyPr>
          <a:lstStyle>
            <a:lvl1pPr algn="ctr"/>
          </a:lstStyle>
          <a:p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매장내의 현재 실내환경을 확인할 수 있습니다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2400" dirty="0" err="1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기기를 통한 온도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습도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미세먼지를 관리합니다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스마트폰으로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챗봇을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통해 서비스를 이용할 수도 있습니다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dirty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5765800" y="4192270"/>
            <a:ext cx="12851765" cy="2562860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9600" dirty="0"/>
              <a:t>2</a:t>
            </a:r>
            <a:r>
              <a:rPr lang="en-US" sz="9600" dirty="0" smtClean="0"/>
              <a:t>. </a:t>
            </a:r>
            <a:r>
              <a:rPr lang="ko-KR" altLang="en-US" sz="9600" dirty="0" smtClean="0"/>
              <a:t>시연 연상</a:t>
            </a:r>
            <a:endParaRPr lang="ko-KR" altLang="en-US" sz="9600" dirty="0"/>
          </a:p>
        </p:txBody>
      </p:sp>
      <p:sp>
        <p:nvSpPr>
          <p:cNvPr id="119" name="Shape 119"/>
          <p:cNvSpPr/>
          <p:nvPr/>
        </p:nvSpPr>
        <p:spPr>
          <a:xfrm>
            <a:off x="6401351" y="6020639"/>
            <a:ext cx="11581297" cy="3623193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768715" y="5352926"/>
            <a:ext cx="7106285" cy="4025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8768715" y="9928225"/>
            <a:ext cx="7106285" cy="1312545"/>
            <a:chOff x="0" y="0"/>
            <a:chExt cx="3082561" cy="790599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7690" y="288968"/>
              <a:ext cx="2452583" cy="21266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/>
                <a:t>BIGDATA3</a:t>
              </a:r>
              <a:r>
                <a:t>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6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5765800" y="4192270"/>
            <a:ext cx="12851765" cy="2562860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>
            <a:lvl1pPr algn="ctr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9600" dirty="0"/>
              <a:t>3</a:t>
            </a:r>
            <a:r>
              <a:rPr lang="en-US" sz="9600" dirty="0" smtClean="0"/>
              <a:t>. </a:t>
            </a:r>
            <a:r>
              <a:rPr lang="ko-KR" altLang="en-US" sz="9600" dirty="0" smtClean="0"/>
              <a:t>시스템 </a:t>
            </a:r>
            <a:r>
              <a:rPr lang="ko-KR" altLang="en-US" sz="9600" dirty="0" err="1" smtClean="0"/>
              <a:t>아키텍쳐</a:t>
            </a:r>
            <a:r>
              <a:rPr lang="en-US" sz="9600" dirty="0" smtClean="0"/>
              <a:t> </a:t>
            </a:r>
            <a:endParaRPr lang="ko-KR" altLang="en-US" sz="9600" dirty="0"/>
          </a:p>
        </p:txBody>
      </p:sp>
      <p:sp>
        <p:nvSpPr>
          <p:cNvPr id="119" name="Shape 119"/>
          <p:cNvSpPr/>
          <p:nvPr/>
        </p:nvSpPr>
        <p:spPr>
          <a:xfrm>
            <a:off x="6401351" y="6020639"/>
            <a:ext cx="11581297" cy="3623193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rm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6934200" y="5294573"/>
            <a:ext cx="10579101" cy="40258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8768715" y="9928225"/>
            <a:ext cx="7106285" cy="1312545"/>
            <a:chOff x="0" y="0"/>
            <a:chExt cx="3082561" cy="790599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3082561" cy="790599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F56C2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7690" y="288968"/>
              <a:ext cx="2452583" cy="21266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/>
                <a:t>BIGDATA3</a:t>
              </a:r>
              <a:r>
                <a:t>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7294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슬라이드 번호 개체 틀 104"/>
          <p:cNvSpPr txBox="1">
            <a:spLocks noGrp="1"/>
          </p:cNvSpPr>
          <p:nvPr>
            <p:ph type="sldNum" idx="2"/>
          </p:nvPr>
        </p:nvSpPr>
        <p:spPr>
          <a:xfrm>
            <a:off x="23036530" y="762635"/>
            <a:ext cx="609600" cy="384810"/>
          </a:xfrm>
          <a:prstGeom prst="rect">
            <a:avLst/>
          </a:prstGeom>
          <a:ln w="3175" cap="flat" cmpd="sng">
            <a:miter lim="800000"/>
          </a:ln>
        </p:spPr>
        <p:txBody>
          <a:bodyPr vert="horz" wrap="square" lIns="38100" tIns="38100" rIns="38100" bIns="38100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</a:ln>
                <a:solidFill>
                  <a:srgbClr val="393941"/>
                </a:solidFill>
                <a:latin typeface="맑은 고딕" panose="020B0503020000020004" charset="-127"/>
                <a:ea typeface="맑은 고딕" panose="020B0503020000020004" charset="-127"/>
              </a:rPr>
              <a:t>9</a:t>
            </a:fld>
            <a:endParaRPr lang="ko-KR" altLang="en-US" sz="2000" b="0" cap="none" dirty="0" smtClean="0">
              <a:ln w="9525" cap="flat" cmpd="sng">
                <a:noFill/>
              </a:ln>
              <a:solidFill>
                <a:srgbClr val="393941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51" name="Shape 50"/>
          <p:cNvSpPr/>
          <p:nvPr/>
        </p:nvSpPr>
        <p:spPr>
          <a:xfrm>
            <a:off x="2108835" y="2792095"/>
            <a:ext cx="16028035" cy="1343025"/>
          </a:xfrm>
          <a:prstGeom prst="rect">
            <a:avLst/>
          </a:prstGeom>
          <a:ln w="3175" cap="flat" cmpd="sng"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</a:ln>
                <a:solidFill>
                  <a:srgbClr val="151618"/>
                </a:solidFill>
                <a:latin typeface="맑은 고딕" panose="020B0503020000020004" charset="-127"/>
                <a:ea typeface="맑은 고딕" panose="020B0503020000020004" charset="-127"/>
              </a:rPr>
              <a:t>Spring Boot</a:t>
            </a:r>
            <a:endParaRPr lang="ko-KR" altLang="en-US" sz="7000" b="1" cap="none" dirty="0" smtClean="0">
              <a:ln w="9525" cap="flat" cmpd="sng">
                <a:noFill/>
              </a:ln>
              <a:solidFill>
                <a:srgbClr val="151618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cxnSp>
        <p:nvCxnSpPr>
          <p:cNvPr id="59" name="Shape 58"/>
          <p:cNvCxnSpPr/>
          <p:nvPr/>
        </p:nvCxnSpPr>
        <p:spPr>
          <a:xfrm flipH="1">
            <a:off x="1045210" y="-356870"/>
            <a:ext cx="1270" cy="532955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hape 59"/>
          <p:cNvSpPr/>
          <p:nvPr/>
        </p:nvSpPr>
        <p:spPr>
          <a:xfrm>
            <a:off x="2120265" y="2205355"/>
            <a:ext cx="3880485" cy="353695"/>
          </a:xfrm>
          <a:prstGeom prst="rect">
            <a:avLst/>
          </a:prstGeom>
          <a:ln w="3175" cap="flat" cmpd="sng"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</a:ln>
                <a:solidFill>
                  <a:srgbClr val="151618"/>
                </a:solidFill>
                <a:latin typeface="맑은 고딕" panose="020B0503020000020004" charset="-127"/>
                <a:ea typeface="맑은 고딕" panose="020B0503020000020004" charset="-127"/>
              </a:rPr>
              <a:t>Achiteture</a:t>
            </a:r>
            <a:endParaRPr lang="ko-KR" altLang="en-US" sz="1800" b="0" cap="all" dirty="0" smtClean="0">
              <a:ln w="9525" cap="flat" cmpd="sng">
                <a:noFill/>
              </a:ln>
              <a:solidFill>
                <a:srgbClr val="151618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29" name="Shape 129"/>
          <p:cNvSpPr/>
          <p:nvPr/>
        </p:nvSpPr>
        <p:spPr>
          <a:xfrm>
            <a:off x="1202055" y="1508443"/>
            <a:ext cx="3879850" cy="506730"/>
          </a:xfrm>
          <a:prstGeom prst="rect">
            <a:avLst/>
          </a:prstGeom>
          <a:ln w="3175">
            <a:miter lim="400000"/>
          </a:ln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altLang="ko-KR" sz="2800" b="1" cap="all" spc="360" dirty="0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2800" b="1" cap="all" spc="360" dirty="0" err="1" smtClean="0">
                <a:ln w="9525" cap="flat" cmpd="sng">
                  <a:noFill/>
                </a:ln>
                <a:solidFill>
                  <a:schemeClr val="tx2">
                    <a:lumMod val="25000"/>
                  </a:schemeClr>
                </a:solidFill>
                <a:uFillTx/>
                <a:latin typeface="맑은 고딕" panose="020B0503020000020004" charset="-127"/>
                <a:ea typeface="맑은 고딕" panose="020B0503020000020004" charset="-127"/>
              </a:rPr>
              <a:t>아키텍쳐</a:t>
            </a:r>
            <a:endParaRPr lang="en-US" altLang="ko-KR" sz="2800" b="1" cap="all" spc="360" dirty="0" smtClean="0">
              <a:ln w="9525" cap="flat" cmpd="sng">
                <a:noFill/>
              </a:ln>
              <a:solidFill>
                <a:schemeClr val="tx2">
                  <a:lumMod val="25000"/>
                </a:schemeClr>
              </a:solidFill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6480" y="1837347"/>
            <a:ext cx="21859420" cy="11364926"/>
            <a:chOff x="1046480" y="1837347"/>
            <a:chExt cx="21859420" cy="1136492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16334639" y="3463607"/>
              <a:ext cx="0" cy="1823116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15344899" y="3463607"/>
              <a:ext cx="0" cy="1871498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642379" y="11572733"/>
              <a:ext cx="4492780" cy="1626260"/>
            </a:xfrm>
            <a:prstGeom prst="roundRect">
              <a:avLst/>
            </a:prstGeom>
            <a:noFill/>
            <a:ln w="139700" cap="flat">
              <a:solidFill>
                <a:srgbClr val="F56C2E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35093" y="11935173"/>
              <a:ext cx="3132268" cy="907941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5400" b="1" dirty="0" err="1" smtClean="0">
                  <a:solidFill>
                    <a:srgbClr val="002060"/>
                  </a:solidFill>
                </a:rPr>
                <a:t>DataBase</a:t>
              </a:r>
              <a:endParaRPr kumimoji="0" lang="ko-KR" altLang="en-US" sz="54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7092277" y="7506533"/>
              <a:ext cx="3788229" cy="595908"/>
            </a:xfrm>
            <a:prstGeom prst="roundRect">
              <a:avLst/>
            </a:prstGeom>
            <a:solidFill>
              <a:schemeClr val="bg1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000" b="1" dirty="0" smtClean="0">
                  <a:solidFill>
                    <a:srgbClr val="002060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Dao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029639" y="7500582"/>
              <a:ext cx="3788229" cy="595908"/>
            </a:xfrm>
            <a:prstGeom prst="roundRect">
              <a:avLst/>
            </a:prstGeom>
            <a:solidFill>
              <a:schemeClr val="bg1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000" b="1" dirty="0" smtClean="0">
                  <a:solidFill>
                    <a:srgbClr val="002060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Domain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2127947" y="7509012"/>
              <a:ext cx="3788229" cy="595908"/>
            </a:xfrm>
            <a:prstGeom prst="roundRect">
              <a:avLst/>
            </a:prstGeom>
            <a:solidFill>
              <a:schemeClr val="bg1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000" b="1" dirty="0" smtClean="0">
                  <a:solidFill>
                    <a:srgbClr val="002060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Service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192884" y="7477419"/>
              <a:ext cx="3788229" cy="595908"/>
            </a:xfrm>
            <a:prstGeom prst="roundRect">
              <a:avLst/>
            </a:prstGeom>
            <a:solidFill>
              <a:schemeClr val="bg1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000" b="1" dirty="0" smtClean="0">
                  <a:solidFill>
                    <a:srgbClr val="002060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Controller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092584" y="8893234"/>
              <a:ext cx="3788229" cy="595908"/>
            </a:xfrm>
            <a:prstGeom prst="roundRect">
              <a:avLst/>
            </a:prstGeom>
            <a:solidFill>
              <a:schemeClr val="bg1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000" b="1" dirty="0" smtClean="0">
                  <a:solidFill>
                    <a:srgbClr val="002060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Dao.xml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2119784" y="5914870"/>
              <a:ext cx="3788229" cy="595908"/>
            </a:xfrm>
            <a:prstGeom prst="roundRect">
              <a:avLst/>
            </a:prstGeom>
            <a:solidFill>
              <a:schemeClr val="bg1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000" b="1" dirty="0" err="1" smtClean="0">
                  <a:solidFill>
                    <a:srgbClr val="002060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ServiceImpl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7166758" y="8912369"/>
              <a:ext cx="3788229" cy="595908"/>
            </a:xfrm>
            <a:prstGeom prst="roundRect">
              <a:avLst/>
            </a:prstGeom>
            <a:solidFill>
              <a:schemeClr val="bg1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000" b="1" dirty="0" err="1" smtClean="0">
                  <a:solidFill>
                    <a:srgbClr val="002060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Jsp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1071425" y="5335105"/>
              <a:ext cx="21834475" cy="4545887"/>
            </a:xfrm>
            <a:prstGeom prst="roundRect">
              <a:avLst/>
            </a:prstGeom>
            <a:noFill/>
            <a:ln w="139700" cap="flat">
              <a:solidFill>
                <a:srgbClr val="F56C2E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ko-KR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976400" y="5373399"/>
              <a:ext cx="3909725" cy="907941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ko-KR" sz="5400" b="1" i="0" u="none" strike="noStrike" cap="none" spc="0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rPr>
                <a:t>Spring Boot</a:t>
              </a:r>
              <a:endParaRPr kumimoji="0" lang="ko-KR" altLang="en-US" sz="54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13496914" y="1837347"/>
              <a:ext cx="4584254" cy="1626260"/>
              <a:chOff x="13627544" y="1837347"/>
              <a:chExt cx="4584254" cy="1626260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13627544" y="1837347"/>
                <a:ext cx="4584254" cy="1626260"/>
              </a:xfrm>
              <a:prstGeom prst="roundRect">
                <a:avLst/>
              </a:prstGeom>
              <a:noFill/>
              <a:ln w="139700" cap="flat">
                <a:solidFill>
                  <a:srgbClr val="F56C2E"/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869651" y="2173663"/>
                <a:ext cx="4058803" cy="9079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ko-KR" sz="5400" b="1" i="0" u="none" strike="noStrike" cap="none" spc="0" normalizeH="0" baseline="0" dirty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FillTx/>
                    <a:latin typeface="PT Sans"/>
                    <a:ea typeface="PT Sans"/>
                    <a:cs typeface="PT Sans"/>
                    <a:sym typeface="PT Sans"/>
                  </a:rPr>
                  <a:t>Amazon </a:t>
                </a:r>
                <a:r>
                  <a:rPr kumimoji="0" lang="en-US" altLang="ko-KR" sz="5400" b="1" i="0" u="none" strike="noStrike" cap="none" spc="0" normalizeH="0" baseline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FillTx/>
                    <a:latin typeface="PT Sans"/>
                    <a:ea typeface="PT Sans"/>
                    <a:cs typeface="PT Sans"/>
                    <a:sym typeface="PT Sans"/>
                  </a:rPr>
                  <a:t>IoT</a:t>
                </a:r>
                <a:endParaRPr kumimoji="0" lang="ko-KR" altLang="en-US" sz="5400" b="1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995367" y="10401904"/>
              <a:ext cx="1370568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Access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477150" y="4114662"/>
              <a:ext cx="1962076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Subscribe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605418" y="4142666"/>
              <a:ext cx="1497205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Publish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8855761" y="9880992"/>
              <a:ext cx="0" cy="169174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9169273" y="8073327"/>
              <a:ext cx="0" cy="796744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직선 화살표 연결선 52"/>
            <p:cNvCxnSpPr/>
            <p:nvPr/>
          </p:nvCxnSpPr>
          <p:spPr>
            <a:xfrm flipH="1">
              <a:off x="10880506" y="5914870"/>
              <a:ext cx="1239279" cy="1648532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직선 화살표 연결선 53"/>
            <p:cNvCxnSpPr/>
            <p:nvPr/>
          </p:nvCxnSpPr>
          <p:spPr>
            <a:xfrm flipH="1" flipV="1">
              <a:off x="15918475" y="7571832"/>
              <a:ext cx="1274409" cy="595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0" name="그룹 49"/>
            <p:cNvGrpSpPr/>
            <p:nvPr/>
          </p:nvGrpSpPr>
          <p:grpSpPr>
            <a:xfrm>
              <a:off x="16729577" y="11572733"/>
              <a:ext cx="4731368" cy="1626260"/>
              <a:chOff x="16860207" y="11572733"/>
              <a:chExt cx="4731368" cy="1626260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16860207" y="11572733"/>
                <a:ext cx="4731368" cy="1626260"/>
              </a:xfrm>
              <a:prstGeom prst="roundRect">
                <a:avLst/>
              </a:prstGeom>
              <a:noFill/>
              <a:ln w="139700" cap="flat">
                <a:solidFill>
                  <a:srgbClr val="F56C2E"/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7358144" y="11935173"/>
                <a:ext cx="3783087" cy="9079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ko-KR" altLang="en-US" sz="5400" b="1" dirty="0" smtClean="0">
                    <a:solidFill>
                      <a:srgbClr val="002060"/>
                    </a:solidFill>
                  </a:rPr>
                  <a:t>지점 모니터</a:t>
                </a:r>
                <a:endParaRPr kumimoji="0" lang="ko-KR" altLang="en-US" sz="5400" b="1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16842450" y="10401904"/>
              <a:ext cx="1649491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Request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>
              <a:off x="19536217" y="9880992"/>
              <a:ext cx="0" cy="169174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2" name="TextBox 61"/>
            <p:cNvSpPr txBox="1"/>
            <p:nvPr/>
          </p:nvSpPr>
          <p:spPr>
            <a:xfrm>
              <a:off x="19655147" y="10401903"/>
              <a:ext cx="1936428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Response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V="1">
              <a:off x="18650874" y="9880992"/>
              <a:ext cx="5066" cy="165371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직선 화살표 연결선 67"/>
            <p:cNvCxnSpPr/>
            <p:nvPr/>
          </p:nvCxnSpPr>
          <p:spPr>
            <a:xfrm flipV="1">
              <a:off x="10880506" y="6510778"/>
              <a:ext cx="1260239" cy="1528844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9" name="직선 화살표 연결선 68"/>
            <p:cNvCxnSpPr/>
            <p:nvPr/>
          </p:nvCxnSpPr>
          <p:spPr>
            <a:xfrm flipH="1" flipV="1">
              <a:off x="16153609" y="7998832"/>
              <a:ext cx="1274409" cy="595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19274104" y="8158672"/>
              <a:ext cx="0" cy="796744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직선 화살표 연결선 70"/>
            <p:cNvCxnSpPr/>
            <p:nvPr/>
          </p:nvCxnSpPr>
          <p:spPr>
            <a:xfrm>
              <a:off x="8668523" y="7859963"/>
              <a:ext cx="0" cy="796744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직선 화살표 연결선 71"/>
            <p:cNvCxnSpPr/>
            <p:nvPr/>
          </p:nvCxnSpPr>
          <p:spPr>
            <a:xfrm>
              <a:off x="18721859" y="7845160"/>
              <a:ext cx="0" cy="796744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직선 화살표 연결선 72"/>
            <p:cNvCxnSpPr/>
            <p:nvPr/>
          </p:nvCxnSpPr>
          <p:spPr>
            <a:xfrm>
              <a:off x="14279682" y="6510778"/>
              <a:ext cx="0" cy="977226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직선 화살표 연결선 73"/>
            <p:cNvCxnSpPr/>
            <p:nvPr/>
          </p:nvCxnSpPr>
          <p:spPr>
            <a:xfrm>
              <a:off x="13732048" y="6281340"/>
              <a:ext cx="0" cy="907685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9" name="TextBox 78"/>
            <p:cNvSpPr txBox="1"/>
            <p:nvPr/>
          </p:nvSpPr>
          <p:spPr>
            <a:xfrm>
              <a:off x="16175055" y="6871453"/>
              <a:ext cx="827150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Req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6152110" y="7990515"/>
              <a:ext cx="759823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Res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7632569" y="8275208"/>
              <a:ext cx="827150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Req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585274" y="8275208"/>
              <a:ext cx="759823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Res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346271" y="8270852"/>
              <a:ext cx="827150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Req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719714" y="8270852"/>
              <a:ext cx="759823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Res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402580" y="6262182"/>
              <a:ext cx="827150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Req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1294611" y="7465137"/>
              <a:ext cx="759823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Res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774268" y="6735182"/>
              <a:ext cx="827150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Req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4487577" y="6739617"/>
              <a:ext cx="759823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Res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046480" y="11576013"/>
              <a:ext cx="4731368" cy="1626260"/>
              <a:chOff x="16860207" y="11572733"/>
              <a:chExt cx="4731368" cy="1626260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16860207" y="11572733"/>
                <a:ext cx="4731368" cy="1626260"/>
              </a:xfrm>
              <a:prstGeom prst="roundRect">
                <a:avLst/>
              </a:prstGeom>
              <a:noFill/>
              <a:ln w="139700" cap="flat">
                <a:solidFill>
                  <a:srgbClr val="F56C2E"/>
                </a:solidFill>
                <a:miter lim="400000"/>
              </a:ln>
              <a:effectLst>
                <a:outerShdw blurRad="12700" dist="127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ko-KR" altLang="en-US" sz="3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8172470" y="11935173"/>
                <a:ext cx="2154436" cy="9079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8100" tIns="38100" rIns="38100" bIns="38100" numCol="1" spcCol="38100" rtlCol="0" anchor="ctr">
                <a:spAutoFit/>
              </a:bodyPr>
              <a:lstStyle/>
              <a:p>
                <a:pPr marL="0" marR="0" indent="0" algn="just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ko-KR" altLang="en-US" sz="5400" b="1" i="0" u="none" strike="noStrike" cap="none" spc="0" normalizeH="0" baseline="0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FillTx/>
                    <a:latin typeface="PT Sans"/>
                    <a:ea typeface="PT Sans"/>
                    <a:cs typeface="PT Sans"/>
                    <a:sym typeface="PT Sans"/>
                  </a:rPr>
                  <a:t>관리자</a:t>
                </a:r>
                <a:endParaRPr kumimoji="0" lang="ko-KR" altLang="en-US" sz="5400" b="1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159353" y="10405184"/>
              <a:ext cx="1649491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Request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3853120" y="9884272"/>
              <a:ext cx="0" cy="169174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TextBox 75"/>
            <p:cNvSpPr txBox="1"/>
            <p:nvPr/>
          </p:nvSpPr>
          <p:spPr>
            <a:xfrm>
              <a:off x="3972050" y="10405183"/>
              <a:ext cx="1936428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8100" tIns="38100" rIns="38100" bIns="38100" numCol="1" spcCol="38100" rtlCol="0" anchor="ctr">
              <a:spAutoFit/>
            </a:bodyPr>
            <a:lstStyle/>
            <a:p>
              <a:pPr marL="0" marR="0" indent="0" algn="just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Response</a:t>
              </a:r>
              <a:endPara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PT Sans"/>
              </a:endParaRPr>
            </a:p>
          </p:txBody>
        </p:sp>
        <p:cxnSp>
          <p:nvCxnSpPr>
            <p:cNvPr id="77" name="직선 화살표 연결선 76"/>
            <p:cNvCxnSpPr/>
            <p:nvPr/>
          </p:nvCxnSpPr>
          <p:spPr>
            <a:xfrm flipV="1">
              <a:off x="2967777" y="9884272"/>
              <a:ext cx="5066" cy="165371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9294189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AC9006"/>
      </a:dk1>
      <a:lt1>
        <a:srgbClr val="A6A7A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Pages>39</Pages>
  <Words>715</Words>
  <Application>Microsoft Office PowerPoint</Application>
  <PresentationFormat>사용자 지정</PresentationFormat>
  <Paragraphs>228</Paragraphs>
  <Slides>29</Slides>
  <Notes>0</Notes>
  <HiddenSlides>0</HiddenSlides>
  <MMClips>5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bit11</dc:creator>
  <cp:lastModifiedBy>김수빈</cp:lastModifiedBy>
  <cp:revision>109</cp:revision>
  <dcterms:created xsi:type="dcterms:W3CDTF">2018-01-14T05:36:20Z</dcterms:created>
  <dcterms:modified xsi:type="dcterms:W3CDTF">2018-01-16T01:59:03Z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1033-10.2.0.5965</vt:lpwstr>
  </property>
</Properties>
</file>